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notesSlides/notesSlide21.xml" ContentType="application/vnd.openxmlformats-officedocument.presentationml.notesSlide+xml"/>
  <Override PartName="/ppt/tags/tag7.xml" ContentType="application/vnd.openxmlformats-officedocument.presentationml.tags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424" r:id="rId2"/>
    <p:sldId id="425" r:id="rId3"/>
    <p:sldId id="267" r:id="rId4"/>
    <p:sldId id="266" r:id="rId5"/>
    <p:sldId id="268" r:id="rId6"/>
    <p:sldId id="272" r:id="rId7"/>
    <p:sldId id="269" r:id="rId8"/>
    <p:sldId id="274" r:id="rId9"/>
    <p:sldId id="270" r:id="rId10"/>
    <p:sldId id="275" r:id="rId11"/>
    <p:sldId id="276" r:id="rId12"/>
    <p:sldId id="294" r:id="rId13"/>
    <p:sldId id="293" r:id="rId14"/>
    <p:sldId id="278" r:id="rId15"/>
    <p:sldId id="279" r:id="rId16"/>
    <p:sldId id="298" r:id="rId17"/>
    <p:sldId id="300" r:id="rId18"/>
    <p:sldId id="433" r:id="rId19"/>
    <p:sldId id="435" r:id="rId20"/>
    <p:sldId id="436" r:id="rId21"/>
    <p:sldId id="437" r:id="rId22"/>
    <p:sldId id="305" r:id="rId23"/>
    <p:sldId id="310" r:id="rId24"/>
    <p:sldId id="311" r:id="rId25"/>
    <p:sldId id="308" r:id="rId26"/>
    <p:sldId id="312" r:id="rId27"/>
    <p:sldId id="313" r:id="rId28"/>
    <p:sldId id="314" r:id="rId29"/>
    <p:sldId id="315" r:id="rId30"/>
    <p:sldId id="316" r:id="rId31"/>
    <p:sldId id="317" r:id="rId32"/>
    <p:sldId id="306" r:id="rId33"/>
    <p:sldId id="320" r:id="rId34"/>
    <p:sldId id="321" r:id="rId35"/>
    <p:sldId id="319" r:id="rId36"/>
    <p:sldId id="322" r:id="rId37"/>
    <p:sldId id="323" r:id="rId38"/>
    <p:sldId id="326" r:id="rId39"/>
    <p:sldId id="324" r:id="rId40"/>
    <p:sldId id="331" r:id="rId41"/>
    <p:sldId id="325" r:id="rId42"/>
    <p:sldId id="333" r:id="rId43"/>
    <p:sldId id="334" r:id="rId44"/>
    <p:sldId id="327" r:id="rId45"/>
    <p:sldId id="328" r:id="rId46"/>
    <p:sldId id="335" r:id="rId47"/>
    <p:sldId id="348" r:id="rId48"/>
    <p:sldId id="346" r:id="rId49"/>
    <p:sldId id="347" r:id="rId50"/>
    <p:sldId id="338" r:id="rId51"/>
    <p:sldId id="339" r:id="rId52"/>
    <p:sldId id="340" r:id="rId53"/>
    <p:sldId id="337" r:id="rId54"/>
    <p:sldId id="349" r:id="rId55"/>
    <p:sldId id="330" r:id="rId56"/>
    <p:sldId id="351" r:id="rId57"/>
    <p:sldId id="355" r:id="rId58"/>
    <p:sldId id="352" r:id="rId59"/>
    <p:sldId id="353" r:id="rId60"/>
    <p:sldId id="356" r:id="rId61"/>
    <p:sldId id="360" r:id="rId62"/>
    <p:sldId id="361" r:id="rId63"/>
    <p:sldId id="362" r:id="rId64"/>
    <p:sldId id="363" r:id="rId65"/>
    <p:sldId id="357" r:id="rId66"/>
    <p:sldId id="358" r:id="rId67"/>
    <p:sldId id="364" r:id="rId68"/>
    <p:sldId id="365" r:id="rId69"/>
    <p:sldId id="366" r:id="rId70"/>
    <p:sldId id="367" r:id="rId71"/>
    <p:sldId id="368" r:id="rId72"/>
    <p:sldId id="369" r:id="rId73"/>
    <p:sldId id="371" r:id="rId74"/>
    <p:sldId id="373" r:id="rId75"/>
    <p:sldId id="372" r:id="rId76"/>
    <p:sldId id="374" r:id="rId77"/>
    <p:sldId id="375" r:id="rId78"/>
    <p:sldId id="401" r:id="rId79"/>
    <p:sldId id="400" r:id="rId80"/>
    <p:sldId id="376" r:id="rId81"/>
    <p:sldId id="377" r:id="rId82"/>
    <p:sldId id="378" r:id="rId83"/>
    <p:sldId id="379" r:id="rId84"/>
    <p:sldId id="380" r:id="rId85"/>
    <p:sldId id="383" r:id="rId86"/>
    <p:sldId id="426" r:id="rId87"/>
    <p:sldId id="427" r:id="rId88"/>
    <p:sldId id="428" r:id="rId89"/>
    <p:sldId id="429" r:id="rId90"/>
    <p:sldId id="430" r:id="rId91"/>
    <p:sldId id="431" r:id="rId92"/>
    <p:sldId id="432" r:id="rId93"/>
    <p:sldId id="389" r:id="rId94"/>
    <p:sldId id="390" r:id="rId95"/>
    <p:sldId id="391" r:id="rId96"/>
    <p:sldId id="392" r:id="rId97"/>
    <p:sldId id="393" r:id="rId98"/>
    <p:sldId id="399" r:id="rId99"/>
    <p:sldId id="403" r:id="rId100"/>
    <p:sldId id="404" r:id="rId101"/>
    <p:sldId id="402" r:id="rId102"/>
    <p:sldId id="405" r:id="rId103"/>
    <p:sldId id="438" r:id="rId10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471" autoAdjust="0"/>
  </p:normalViewPr>
  <p:slideViewPr>
    <p:cSldViewPr>
      <p:cViewPr varScale="1">
        <p:scale>
          <a:sx n="42" d="100"/>
          <a:sy n="42" d="100"/>
        </p:scale>
        <p:origin x="132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68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63CCD779-5015-4BDE-B551-A00A9A743859}" type="datetimeFigureOut">
              <a:rPr lang="en-US"/>
              <a:pPr>
                <a:defRPr/>
              </a:pPr>
              <a:t>11/8/2018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AEFA8AF7-FF6B-4C67-84A1-B2D3AA0888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19229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17C0DA6-285A-41FA-A9A9-33349990C8D3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5475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FA95946-7527-4926-BF3D-DE587E06A2F0}" type="slidenum">
              <a:rPr lang="en-US" altLang="en-US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6913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B370DEB-6809-464F-8990-A0C508570352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20835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0413" cy="34274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5099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DDFA363-DA84-4AFC-BE79-B8F4324828F0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81442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B20A373-45F6-471A-9D94-40D7EE623D13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9400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9D60B10-E6EE-4DEB-B475-860699B892ED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mtClean="0"/>
              <a:t>J: Make the animation</a:t>
            </a:r>
          </a:p>
        </p:txBody>
      </p:sp>
    </p:spTree>
    <p:extLst>
      <p:ext uri="{BB962C8B-B14F-4D97-AF65-F5344CB8AC3E}">
        <p14:creationId xmlns:p14="http://schemas.microsoft.com/office/powerpoint/2010/main" val="2806952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56A9B60-E38E-4452-B2D1-525E898143BA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1593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89D8DAE-D750-4CF7-8713-91CB700473E4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40175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6B85DB0-FD57-4B27-AC56-175EEBFC45B9}" type="slidenum">
              <a:rPr lang="en-US" altLang="en-US"/>
              <a:pPr/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6185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209B78D-B853-4B5D-A8D9-42394B0E98C1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804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7F11971-D756-412F-A88C-F467AA881B9D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mtClean="0"/>
              <a:t>We consider </a:t>
            </a:r>
            <a:r>
              <a:rPr lang="en-US" altLang="en-US" smtClean="0">
                <a:solidFill>
                  <a:srgbClr val="CC0000"/>
                </a:solidFill>
              </a:rPr>
              <a:t>3 different objective functions </a:t>
            </a:r>
            <a:r>
              <a:rPr lang="en-US" altLang="en-US" smtClean="0"/>
              <a:t>defined by the</a:t>
            </a:r>
          </a:p>
        </p:txBody>
      </p:sp>
    </p:spTree>
    <p:extLst>
      <p:ext uri="{BB962C8B-B14F-4D97-AF65-F5344CB8AC3E}">
        <p14:creationId xmlns:p14="http://schemas.microsoft.com/office/powerpoint/2010/main" val="145013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4E7504E-3C7E-4557-8536-1D5983072E89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405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25C705C-94CA-441D-A7A4-1C719EF020DA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25513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mtClean="0"/>
              <a:t>That tells us how far is our solution from optimal</a:t>
            </a: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41169E5-FB2D-4858-BD85-55FA2DDA689A}" type="slidenum">
              <a:rPr lang="en-US" altLang="en-US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993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B6FD186-B9D3-4144-86B6-ACE4F894A440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61513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7DE2BAC-9288-464D-A975-C002F827AB7A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21424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E3C65C2-498B-480B-B8CE-B3FD18EF5F53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>
              <a:spcBef>
                <a:spcPct val="0"/>
              </a:spcBef>
            </a:pPr>
            <a:r>
              <a:rPr lang="en-US" altLang="en-US" smtClean="0"/>
              <a:t>If that removes it from the top, pick next sensor</a:t>
            </a:r>
          </a:p>
          <a:p>
            <a:pPr lvl="1">
              <a:spcBef>
                <a:spcPct val="0"/>
              </a:spcBef>
            </a:pPr>
            <a:r>
              <a:rPr lang="en-US" altLang="en-US" smtClean="0"/>
              <a:t>Continue until top remains unchanged</a:t>
            </a:r>
          </a:p>
        </p:txBody>
      </p:sp>
    </p:spTree>
    <p:extLst>
      <p:ext uri="{BB962C8B-B14F-4D97-AF65-F5344CB8AC3E}">
        <p14:creationId xmlns:p14="http://schemas.microsoft.com/office/powerpoint/2010/main" val="963795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6679843-8FED-47C3-9E2B-1D4998D21C65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90917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1EA51A5-1B24-41F1-9285-17B80A8E3F77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34085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186E571-441A-404C-AD65-79EDE403E906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55260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618BF62-8F69-428D-9B39-502BA723B80B}" type="slidenum">
              <a:rPr lang="en-US" altLang="en-US"/>
              <a:pPr/>
              <a:t>92</a:t>
            </a:fld>
            <a:endParaRPr lang="en-US" altLang="en-US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57567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E8F27A4-0508-4C56-8124-527ABE1C9982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134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38FEEC0-7E3D-4BF8-9659-EEC755406E3C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82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00AD3C4-265E-4FAA-B822-DBB540DFEA12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mtClean="0"/>
              <a:t>J: Make the animation</a:t>
            </a:r>
          </a:p>
        </p:txBody>
      </p:sp>
    </p:spTree>
    <p:extLst>
      <p:ext uri="{BB962C8B-B14F-4D97-AF65-F5344CB8AC3E}">
        <p14:creationId xmlns:p14="http://schemas.microsoft.com/office/powerpoint/2010/main" val="1139027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FBF8374-F223-441E-9C28-96D6B2F7DC10}" type="slidenum">
              <a:rPr lang="en-US" altLang="en-US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987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8DEC5F6-2C7D-40A6-8EAF-C115E84E932D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5105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C86EFA9-1ED3-4407-907E-1A1412C22A3E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982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63989E3-17CE-4283-8688-533DE51A7195}" type="slidenum">
              <a:rPr lang="en-US" altLang="en-US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971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Leskovec&amp;Faloutsos, WWW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69909E-149A-492C-B319-C39800387B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686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Leskovec&amp;Faloutsos, WWW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78C474-27DD-4E03-8DCB-3FF41414F2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845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Leskovec&amp;Faloutsos, WWW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DC44BF-B4D6-4D19-8BF0-41B001B3EB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248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911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40386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371600"/>
            <a:ext cx="40386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3695700"/>
            <a:ext cx="40386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/>
              <a:t>Leskovec&amp;Faloutsos, WWW 2008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28075" y="6526213"/>
            <a:ext cx="381000" cy="304800"/>
          </a:xfrm>
        </p:spPr>
        <p:txBody>
          <a:bodyPr/>
          <a:lstStyle>
            <a:lvl1pPr>
              <a:defRPr/>
            </a:lvl1pPr>
          </a:lstStyle>
          <a:p>
            <a:fld id="{BE400653-06B6-420C-941F-55EF0531C2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710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buClr>
                <a:srgbClr val="FF6600"/>
              </a:buClr>
              <a:buFont typeface="Wingdings" pitchFamily="2" charset="2"/>
              <a:buChar char="§"/>
              <a:defRPr/>
            </a:lvl1pPr>
            <a:lvl2pPr>
              <a:buClr>
                <a:srgbClr val="7030A0"/>
              </a:buClr>
              <a:buFont typeface="Wingdings" pitchFamily="2" charset="2"/>
              <a:buChar char="§"/>
              <a:defRPr/>
            </a:lvl2pPr>
            <a:lvl3pPr>
              <a:buClr>
                <a:srgbClr val="0000FF"/>
              </a:buClr>
              <a:buFont typeface="Wingdings" pitchFamily="2" charset="2"/>
              <a:buChar char="§"/>
              <a:defRPr/>
            </a:lvl3pPr>
            <a:lvl4pPr>
              <a:buClr>
                <a:srgbClr val="C00000"/>
              </a:buClr>
              <a:buFont typeface="Wingdings" pitchFamily="2" charset="2"/>
              <a:buChar char="§"/>
              <a:defRPr/>
            </a:lvl4pPr>
            <a:lvl5pPr>
              <a:buClr>
                <a:srgbClr val="FF6600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Leskovec&amp;Faloutsos, WWW 2008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2875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en-US"/>
              <a:t>Part 2-</a:t>
            </a:r>
            <a:fld id="{A8DA9DB6-7E2A-4348-AB53-48AF0EB9E0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362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Leskovec&amp;Faloutsos, WWW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336A6-D2D6-46D5-93F0-C1F7CE4297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372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Leskovec&amp;Faloutsos, WWW 2008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8CE43-2261-4CC3-9A45-261BB8C704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2366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Leskovec&amp;Faloutsos, WWW 2008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72ACA3-9E8C-498A-A451-DDF38094F5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126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Leskovec&amp;Faloutsos, WWW 2008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DD0E28-E78B-405E-AC9C-F45281D08B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0606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Leskovec&amp;Faloutsos, WWW 2008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9B1A0F-7C74-4A34-8438-0F1BF0F827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669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Leskovec&amp;Faloutsos, WWW 2008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5D0215-9394-4E25-807F-3DC088E9061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055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Leskovec&amp;Faloutsos, WWW 2008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9CE03C-168B-4028-BE8B-CEA8D26418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8209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Leskovec&amp;Faloutsos, WWW 2008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E5449ABA-07B9-4D4D-AEC6-F99C98B3753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79646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3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5" Type="http://schemas.openxmlformats.org/officeDocument/2006/relationships/image" Target="../media/image18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20.png"/><Relationship Id="rId14" Type="http://schemas.openxmlformats.org/officeDocument/2006/relationships/oleObject" Target="../embeddings/oleObject7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pn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5" Type="http://schemas.openxmlformats.org/officeDocument/2006/relationships/image" Target="../media/image35.png"/><Relationship Id="rId10" Type="http://schemas.openxmlformats.org/officeDocument/2006/relationships/image" Target="../media/image40.wmf"/><Relationship Id="rId4" Type="http://schemas.openxmlformats.org/officeDocument/2006/relationships/image" Target="../media/image34.png"/><Relationship Id="rId9" Type="http://schemas.openxmlformats.org/officeDocument/2006/relationships/image" Target="../media/image39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1.wm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5" Type="http://schemas.openxmlformats.org/officeDocument/2006/relationships/image" Target="../media/image43.png"/><Relationship Id="rId10" Type="http://schemas.openxmlformats.org/officeDocument/2006/relationships/image" Target="../media/image48.wmf"/><Relationship Id="rId4" Type="http://schemas.openxmlformats.org/officeDocument/2006/relationships/image" Target="../media/image42.wmf"/><Relationship Id="rId9" Type="http://schemas.openxmlformats.org/officeDocument/2006/relationships/image" Target="../media/image47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wmf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3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914400"/>
            <a:ext cx="8686800" cy="24384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6000" dirty="0" smtClean="0"/>
              <a:t>Tools for large graph mining</a:t>
            </a:r>
            <a:br>
              <a:rPr lang="en-US" sz="6000" dirty="0" smtClean="0"/>
            </a:br>
            <a:r>
              <a:rPr lang="en-US" sz="3100" dirty="0" smtClean="0">
                <a:solidFill>
                  <a:srgbClr val="C00000"/>
                </a:solidFill>
              </a:rPr>
              <a:t> WWW 2008 tutorial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4000" u="sng" dirty="0" smtClean="0"/>
              <a:t>Part 2:</a:t>
            </a:r>
            <a:r>
              <a:rPr lang="en-US" sz="4000" dirty="0" smtClean="0"/>
              <a:t> Diffusion and cascading behavior</a:t>
            </a:r>
            <a:endParaRPr lang="en-US" sz="40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409950"/>
            <a:ext cx="7467600" cy="1981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Jure Leskovec and Christos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Faloutsos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Machine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Learning Department</a:t>
            </a:r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52950"/>
            <a:ext cx="969963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857750"/>
            <a:ext cx="289560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" y="5875338"/>
            <a:ext cx="68580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Joint work with: Lada Adamic,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Deepay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Chakrabarti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, Natalie Glance, Carlos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Guestrin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, Bernardo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Huberman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, Jon Kleinberg, Andreas Krause, Mary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McGlohon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Ajit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 Singh, and Jeanne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VanBriesen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+mn-cs"/>
              </a:rPr>
              <a:t>.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alibri" pitchFamily="34" charset="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Diffusion Curves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4876800"/>
            <a:ext cx="8229600" cy="16002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Key issue</a:t>
            </a:r>
            <a:r>
              <a:rPr lang="en-US" dirty="0" smtClean="0"/>
              <a:t>: qualitative shape of diffusion curves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Diminishing returns? Critical mass?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Distinction has consequences for models of diffusion at population level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</p:txBody>
      </p:sp>
      <p:grpSp>
        <p:nvGrpSpPr>
          <p:cNvPr id="17412" name="Group 19"/>
          <p:cNvGrpSpPr>
            <a:grpSpLocks/>
          </p:cNvGrpSpPr>
          <p:nvPr/>
        </p:nvGrpSpPr>
        <p:grpSpPr bwMode="auto">
          <a:xfrm>
            <a:off x="381000" y="1600200"/>
            <a:ext cx="3749675" cy="2457450"/>
            <a:chOff x="381000" y="1600200"/>
            <a:chExt cx="3749188" cy="2457510"/>
          </a:xfrm>
        </p:grpSpPr>
        <p:grpSp>
          <p:nvGrpSpPr>
            <p:cNvPr id="17424" name="Group 11"/>
            <p:cNvGrpSpPr>
              <a:grpSpLocks/>
            </p:cNvGrpSpPr>
            <p:nvPr/>
          </p:nvGrpSpPr>
          <p:grpSpPr bwMode="auto">
            <a:xfrm>
              <a:off x="381000" y="1600200"/>
              <a:ext cx="3749188" cy="2457510"/>
              <a:chOff x="594212" y="3657600"/>
              <a:chExt cx="3749188" cy="2457510"/>
            </a:xfrm>
          </p:grpSpPr>
          <p:cxnSp>
            <p:nvCxnSpPr>
              <p:cNvPr id="5" name="Straight Connector 4"/>
              <p:cNvCxnSpPr/>
              <p:nvPr/>
            </p:nvCxnSpPr>
            <p:spPr>
              <a:xfrm rot="5400000">
                <a:off x="75808" y="4647430"/>
                <a:ext cx="1981248" cy="15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067226" y="5638848"/>
                <a:ext cx="3276174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428" name="TextBox 7"/>
              <p:cNvSpPr txBox="1">
                <a:spLocks noChangeArrowheads="1"/>
              </p:cNvSpPr>
              <p:nvPr/>
            </p:nvSpPr>
            <p:spPr bwMode="auto">
              <a:xfrm>
                <a:off x="914400" y="5715000"/>
                <a:ext cx="341196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en-US" sz="2000"/>
                  <a:t>k = number of friends adopting</a:t>
                </a:r>
              </a:p>
            </p:txBody>
          </p:sp>
          <p:sp>
            <p:nvSpPr>
              <p:cNvPr id="17429" name="TextBox 8"/>
              <p:cNvSpPr txBox="1">
                <a:spLocks noChangeArrowheads="1"/>
              </p:cNvSpPr>
              <p:nvPr/>
            </p:nvSpPr>
            <p:spPr bwMode="auto">
              <a:xfrm rot="-5400000">
                <a:off x="-209149" y="4524841"/>
                <a:ext cx="200683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r>
                  <a:rPr lang="en-US" altLang="en-US" sz="2000"/>
                  <a:t>Prob. of adoption</a:t>
                </a:r>
              </a:p>
            </p:txBody>
          </p:sp>
        </p:grpSp>
        <p:sp>
          <p:nvSpPr>
            <p:cNvPr id="14" name="Freeform 13"/>
            <p:cNvSpPr/>
            <p:nvPr/>
          </p:nvSpPr>
          <p:spPr>
            <a:xfrm>
              <a:off x="850839" y="1795468"/>
              <a:ext cx="3050779" cy="1647865"/>
            </a:xfrm>
            <a:custGeom>
              <a:avLst/>
              <a:gdLst>
                <a:gd name="connsiteX0" fmla="*/ 0 w 3372787"/>
                <a:gd name="connsiteY0" fmla="*/ 1648918 h 1648918"/>
                <a:gd name="connsiteX1" fmla="*/ 209862 w 3372787"/>
                <a:gd name="connsiteY1" fmla="*/ 1154243 h 1648918"/>
                <a:gd name="connsiteX2" fmla="*/ 539646 w 3372787"/>
                <a:gd name="connsiteY2" fmla="*/ 749508 h 1648918"/>
                <a:gd name="connsiteX3" fmla="*/ 959370 w 3372787"/>
                <a:gd name="connsiteY3" fmla="*/ 434715 h 1648918"/>
                <a:gd name="connsiteX4" fmla="*/ 1603947 w 3372787"/>
                <a:gd name="connsiteY4" fmla="*/ 149902 h 1648918"/>
                <a:gd name="connsiteX5" fmla="*/ 2743200 w 3372787"/>
                <a:gd name="connsiteY5" fmla="*/ 29980 h 1648918"/>
                <a:gd name="connsiteX6" fmla="*/ 3372787 w 3372787"/>
                <a:gd name="connsiteY6" fmla="*/ 0 h 164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2787" h="1648918">
                  <a:moveTo>
                    <a:pt x="0" y="1648918"/>
                  </a:moveTo>
                  <a:cubicBezTo>
                    <a:pt x="59960" y="1476531"/>
                    <a:pt x="119921" y="1304145"/>
                    <a:pt x="209862" y="1154243"/>
                  </a:cubicBezTo>
                  <a:cubicBezTo>
                    <a:pt x="299803" y="1004341"/>
                    <a:pt x="414728" y="869429"/>
                    <a:pt x="539646" y="749508"/>
                  </a:cubicBezTo>
                  <a:cubicBezTo>
                    <a:pt x="664564" y="629587"/>
                    <a:pt x="781987" y="534649"/>
                    <a:pt x="959370" y="434715"/>
                  </a:cubicBezTo>
                  <a:cubicBezTo>
                    <a:pt x="1136753" y="334781"/>
                    <a:pt x="1306642" y="217358"/>
                    <a:pt x="1603947" y="149902"/>
                  </a:cubicBezTo>
                  <a:cubicBezTo>
                    <a:pt x="1901252" y="82446"/>
                    <a:pt x="2448393" y="54964"/>
                    <a:pt x="2743200" y="29980"/>
                  </a:cubicBezTo>
                  <a:cubicBezTo>
                    <a:pt x="3038007" y="4996"/>
                    <a:pt x="3205397" y="2498"/>
                    <a:pt x="3372787" y="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7413" name="Group 14"/>
          <p:cNvGrpSpPr>
            <a:grpSpLocks/>
          </p:cNvGrpSpPr>
          <p:nvPr/>
        </p:nvGrpSpPr>
        <p:grpSpPr bwMode="auto">
          <a:xfrm>
            <a:off x="4708525" y="1600200"/>
            <a:ext cx="3749675" cy="2457450"/>
            <a:chOff x="594212" y="3657600"/>
            <a:chExt cx="3749188" cy="2457510"/>
          </a:xfrm>
        </p:grpSpPr>
        <p:cxnSp>
          <p:nvCxnSpPr>
            <p:cNvPr id="16" name="Straight Connector 15"/>
            <p:cNvCxnSpPr/>
            <p:nvPr/>
          </p:nvCxnSpPr>
          <p:spPr>
            <a:xfrm rot="5400000">
              <a:off x="75808" y="4647430"/>
              <a:ext cx="198124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67226" y="5638848"/>
              <a:ext cx="3276174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22" name="TextBox 17"/>
            <p:cNvSpPr txBox="1">
              <a:spLocks noChangeArrowheads="1"/>
            </p:cNvSpPr>
            <p:nvPr/>
          </p:nvSpPr>
          <p:spPr bwMode="auto">
            <a:xfrm>
              <a:off x="914400" y="5715000"/>
              <a:ext cx="34119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/>
                <a:t>k = number of friends adopting</a:t>
              </a:r>
            </a:p>
          </p:txBody>
        </p:sp>
        <p:sp>
          <p:nvSpPr>
            <p:cNvPr id="17423" name="TextBox 18"/>
            <p:cNvSpPr txBox="1">
              <a:spLocks noChangeArrowheads="1"/>
            </p:cNvSpPr>
            <p:nvPr/>
          </p:nvSpPr>
          <p:spPr bwMode="auto">
            <a:xfrm rot="-5400000">
              <a:off x="-209149" y="4524841"/>
              <a:ext cx="20068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/>
                <a:t>Prob. of adoption</a:t>
              </a:r>
            </a:p>
          </p:txBody>
        </p:sp>
      </p:grpSp>
      <p:sp>
        <p:nvSpPr>
          <p:cNvPr id="22" name="Freeform 21"/>
          <p:cNvSpPr/>
          <p:nvPr/>
        </p:nvSpPr>
        <p:spPr>
          <a:xfrm>
            <a:off x="5156200" y="333851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202238" y="1779588"/>
            <a:ext cx="2906712" cy="1649412"/>
          </a:xfrm>
          <a:custGeom>
            <a:avLst/>
            <a:gdLst>
              <a:gd name="connsiteX0" fmla="*/ 0 w 2908092"/>
              <a:gd name="connsiteY0" fmla="*/ 1648918 h 1648918"/>
              <a:gd name="connsiteX1" fmla="*/ 449705 w 2908092"/>
              <a:gd name="connsiteY1" fmla="*/ 1618938 h 1648918"/>
              <a:gd name="connsiteX2" fmla="*/ 659567 w 2908092"/>
              <a:gd name="connsiteY2" fmla="*/ 1499016 h 1648918"/>
              <a:gd name="connsiteX3" fmla="*/ 809469 w 2908092"/>
              <a:gd name="connsiteY3" fmla="*/ 1184223 h 1648918"/>
              <a:gd name="connsiteX4" fmla="*/ 884420 w 2908092"/>
              <a:gd name="connsiteY4" fmla="*/ 584616 h 1648918"/>
              <a:gd name="connsiteX5" fmla="*/ 1079292 w 2908092"/>
              <a:gd name="connsiteY5" fmla="*/ 254833 h 1648918"/>
              <a:gd name="connsiteX6" fmla="*/ 1528997 w 2908092"/>
              <a:gd name="connsiteY6" fmla="*/ 104931 h 1648918"/>
              <a:gd name="connsiteX7" fmla="*/ 2908092 w 2908092"/>
              <a:gd name="connsiteY7" fmla="*/ 0 h 164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8092" h="1648918">
                <a:moveTo>
                  <a:pt x="0" y="1648918"/>
                </a:moveTo>
                <a:cubicBezTo>
                  <a:pt x="169888" y="1646420"/>
                  <a:pt x="339777" y="1643922"/>
                  <a:pt x="449705" y="1618938"/>
                </a:cubicBezTo>
                <a:cubicBezTo>
                  <a:pt x="559633" y="1593954"/>
                  <a:pt x="599606" y="1571469"/>
                  <a:pt x="659567" y="1499016"/>
                </a:cubicBezTo>
                <a:cubicBezTo>
                  <a:pt x="719528" y="1426563"/>
                  <a:pt x="771994" y="1336623"/>
                  <a:pt x="809469" y="1184223"/>
                </a:cubicBezTo>
                <a:cubicBezTo>
                  <a:pt x="846944" y="1031823"/>
                  <a:pt x="839449" y="739514"/>
                  <a:pt x="884420" y="584616"/>
                </a:cubicBezTo>
                <a:cubicBezTo>
                  <a:pt x="929391" y="429718"/>
                  <a:pt x="971863" y="334780"/>
                  <a:pt x="1079292" y="254833"/>
                </a:cubicBezTo>
                <a:cubicBezTo>
                  <a:pt x="1186721" y="174886"/>
                  <a:pt x="1224197" y="147403"/>
                  <a:pt x="1528997" y="104931"/>
                </a:cubicBezTo>
                <a:cubicBezTo>
                  <a:pt x="1833797" y="62459"/>
                  <a:pt x="2370944" y="31229"/>
                  <a:pt x="2908092" y="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416" name="TextBox 25"/>
          <p:cNvSpPr txBox="1">
            <a:spLocks noChangeArrowheads="1"/>
          </p:cNvSpPr>
          <p:nvPr/>
        </p:nvSpPr>
        <p:spPr bwMode="auto">
          <a:xfrm>
            <a:off x="838200" y="4114800"/>
            <a:ext cx="3206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/>
              <a:t>Diminishing returns?</a:t>
            </a:r>
          </a:p>
        </p:txBody>
      </p:sp>
      <p:sp>
        <p:nvSpPr>
          <p:cNvPr id="17417" name="TextBox 26"/>
          <p:cNvSpPr txBox="1">
            <a:spLocks noChangeArrowheads="1"/>
          </p:cNvSpPr>
          <p:nvPr/>
        </p:nvSpPr>
        <p:spPr bwMode="auto">
          <a:xfrm>
            <a:off x="5443538" y="4124325"/>
            <a:ext cx="2176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/>
              <a:t>Critical mass?</a:t>
            </a:r>
          </a:p>
        </p:txBody>
      </p:sp>
      <p:sp>
        <p:nvSpPr>
          <p:cNvPr id="17418" name="Footer Placeholder 2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7419" name="Slide Number Placeholder 2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9D32FEE2-D1B2-4044-9A40-1D465D46163F}" type="slidenum">
              <a:rPr lang="en-US" altLang="en-US"/>
              <a:pPr/>
              <a:t>10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Topic Diffusion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4876800"/>
            <a:ext cx="8229600" cy="1524000"/>
          </a:xfrm>
        </p:spPr>
        <p:txBody>
          <a:bodyPr rtlCol="0">
            <a:normAutofit fontScale="85000"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News and discussion spreads via diffusion: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mtClean="0"/>
              <a:t>Political cascades are different than technological cascades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Suggests new ranking measures for blogs</a:t>
            </a:r>
            <a:endParaRPr lang="en-US"/>
          </a:p>
        </p:txBody>
      </p:sp>
      <p:pic>
        <p:nvPicPr>
          <p:cNvPr id="1054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371600"/>
            <a:ext cx="5395912" cy="33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7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0547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03364266-329C-433B-B5E3-D59564ADEC64}" type="slidenum">
              <a:rPr lang="en-US" altLang="en-US"/>
              <a:pPr/>
              <a:t>100</a:t>
            </a:fld>
            <a:endParaRPr lang="en-US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Reflections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305800" cy="5257800"/>
          </a:xfrm>
        </p:spPr>
        <p:txBody>
          <a:bodyPr rtlCol="0">
            <a:normAutofit fontScale="77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dirty="0" smtClean="0"/>
              <a:t>Starting to see some basic social network processes</a:t>
            </a:r>
          </a:p>
          <a:p>
            <a:pPr lvl="4"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Diffusion is a model that captures many different processes: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In the on-line world: communities, topics, popularity, commerce</a:t>
            </a:r>
          </a:p>
          <a:p>
            <a:pPr lvl="4"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Only recently have basic properties been observed on a large scale: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Confirms some social science intuitions; calls others into question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Interplay between theoretical consequences of diffusion properties and empirical studies</a:t>
            </a:r>
          </a:p>
          <a:p>
            <a:pPr lvl="4"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A number of novel opportunities: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Predictive modeling of the spread of new ideas and behaviors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Opportunity to design systems that make use of diffusion process</a:t>
            </a:r>
          </a:p>
        </p:txBody>
      </p:sp>
      <p:sp>
        <p:nvSpPr>
          <p:cNvPr id="10650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0650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9690FA4D-1033-414B-97BE-9C4EB8A58E81}" type="slidenum">
              <a:rPr lang="en-US" altLang="en-US"/>
              <a:pPr/>
              <a:t>101</a:t>
            </a:fld>
            <a:endParaRPr lang="en-US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848600" cy="3810000"/>
          </a:xfrm>
        </p:spPr>
        <p:txBody>
          <a:bodyPr rtlCol="0">
            <a:normAutofit fontScale="70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D. </a:t>
            </a:r>
            <a:r>
              <a:rPr lang="en-US" dirty="0" err="1" smtClean="0"/>
              <a:t>Kempe</a:t>
            </a:r>
            <a:r>
              <a:rPr lang="en-US" dirty="0" smtClean="0"/>
              <a:t>, J. Kleinberg, E. </a:t>
            </a:r>
            <a:r>
              <a:rPr lang="en-US" dirty="0" err="1" smtClean="0"/>
              <a:t>Tardos</a:t>
            </a:r>
            <a:r>
              <a:rPr lang="en-US" dirty="0" smtClean="0"/>
              <a:t>. Maximizing the Spread of Influence through a Social Network. ACM KDD, 2003.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Jure Leskovec, Lada Adamic, Bernardo </a:t>
            </a:r>
            <a:r>
              <a:rPr lang="en-US" dirty="0" err="1" smtClean="0"/>
              <a:t>Huberman</a:t>
            </a:r>
            <a:r>
              <a:rPr lang="en-US" dirty="0" smtClean="0"/>
              <a:t>. The Dynamics of Viral Marketing. ACM TWEB 2007.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Jure Leskovec, Mary </a:t>
            </a:r>
            <a:r>
              <a:rPr lang="en-US" dirty="0" err="1" smtClean="0"/>
              <a:t>McGlohon</a:t>
            </a:r>
            <a:r>
              <a:rPr lang="en-US" dirty="0" smtClean="0"/>
              <a:t>, Christos </a:t>
            </a:r>
            <a:r>
              <a:rPr lang="en-US" dirty="0" err="1" smtClean="0"/>
              <a:t>Faloutsos</a:t>
            </a:r>
            <a:r>
              <a:rPr lang="en-US" dirty="0" smtClean="0"/>
              <a:t>, Natalie Glance, Matthew Hurst. Cascading Behavior in Large Blog Graphs. SIAM Data Mining 2007.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Jure Leskovec, </a:t>
            </a:r>
            <a:r>
              <a:rPr lang="en-US" dirty="0" err="1" smtClean="0"/>
              <a:t>Ajit</a:t>
            </a:r>
            <a:r>
              <a:rPr lang="en-US" dirty="0" smtClean="0"/>
              <a:t> Singh, Jon Kleinberg. Patterns of Influence in a Recommendation Network. PAKDD 2006.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Jure Leskovec, Andreas Krause, Carlos </a:t>
            </a:r>
            <a:r>
              <a:rPr lang="en-US" dirty="0" err="1" smtClean="0"/>
              <a:t>Guestrin</a:t>
            </a:r>
            <a:r>
              <a:rPr lang="en-US" dirty="0" smtClean="0"/>
              <a:t>, Christos </a:t>
            </a:r>
            <a:r>
              <a:rPr lang="en-US" dirty="0" err="1" smtClean="0"/>
              <a:t>Faloutsos</a:t>
            </a:r>
            <a:r>
              <a:rPr lang="en-US" dirty="0" smtClean="0"/>
              <a:t>, Jeanne </a:t>
            </a:r>
            <a:r>
              <a:rPr lang="en-US" dirty="0" err="1" smtClean="0"/>
              <a:t>VanBriesen</a:t>
            </a:r>
            <a:r>
              <a:rPr lang="en-US" dirty="0" smtClean="0"/>
              <a:t>, Natalie Glance. Cost-effective Outbreak Detection in Networks. ACM KDD, 2007.</a:t>
            </a:r>
          </a:p>
          <a:p>
            <a:pPr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defRPr/>
            </a:pP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8768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solidFill>
                  <a:srgbClr val="008000"/>
                </a:solidFill>
                <a:latin typeface="+mj-lt"/>
                <a:ea typeface="+mj-ea"/>
                <a:cs typeface="+mj-cs"/>
              </a:rPr>
              <a:t>Acknowledgement</a:t>
            </a:r>
            <a:endParaRPr lang="en-US" sz="4400" dirty="0">
              <a:solidFill>
                <a:srgbClr val="008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7525" name="TextBox 4"/>
          <p:cNvSpPr txBox="1">
            <a:spLocks noChangeArrowheads="1"/>
          </p:cNvSpPr>
          <p:nvPr/>
        </p:nvSpPr>
        <p:spPr bwMode="auto">
          <a:xfrm>
            <a:off x="609600" y="5791200"/>
            <a:ext cx="7620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Some slides and drawings borrowed from Jon Kleinberg</a:t>
            </a:r>
          </a:p>
        </p:txBody>
      </p:sp>
      <p:sp>
        <p:nvSpPr>
          <p:cNvPr id="107526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07527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D0AEE78F-BBB9-4157-859E-D93686976440}" type="slidenum">
              <a:rPr lang="en-US" altLang="en-US"/>
              <a:pPr/>
              <a:t>102</a:t>
            </a:fld>
            <a:endParaRPr lang="en-US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Coming up next…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 smtClean="0">
                <a:solidFill>
                  <a:srgbClr val="C00000"/>
                </a:solidFill>
              </a:rPr>
              <a:t>Case studies</a:t>
            </a:r>
            <a:endParaRPr lang="en-US" altLang="en-US" smtClean="0"/>
          </a:p>
          <a:p>
            <a:r>
              <a:rPr lang="en-US" altLang="en-US" smtClean="0"/>
              <a:t>Microsoft Instant Messenger communication network</a:t>
            </a:r>
          </a:p>
          <a:p>
            <a:pPr lvl="1"/>
            <a:r>
              <a:rPr lang="en-US" altLang="en-US" smtClean="0"/>
              <a:t>How does the whole world communicate?</a:t>
            </a:r>
          </a:p>
          <a:p>
            <a:r>
              <a:rPr lang="en-US" altLang="en-US" smtClean="0"/>
              <a:t>How to find fraudsters on eBay?</a:t>
            </a:r>
          </a:p>
          <a:p>
            <a:r>
              <a:rPr lang="en-US" altLang="en-US" smtClean="0"/>
              <a:t>Graph projections</a:t>
            </a:r>
          </a:p>
          <a:p>
            <a:pPr lvl="1"/>
            <a:r>
              <a:rPr lang="en-US" altLang="en-US" smtClean="0"/>
              <a:t>How do we predict the quality of search results without looking at the content?</a:t>
            </a:r>
          </a:p>
        </p:txBody>
      </p:sp>
      <p:sp>
        <p:nvSpPr>
          <p:cNvPr id="108548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0854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F8F08B7B-3867-4C94-91EA-B52940EDCF87}" type="slidenum">
              <a:rPr lang="en-US" altLang="en-US"/>
              <a:pPr/>
              <a:t>103</a:t>
            </a:fld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Part 1: Mathematical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7620000" cy="51054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Two flavors, two types of questions: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A)</a:t>
            </a:r>
            <a:r>
              <a:rPr lang="en-US" dirty="0" smtClean="0"/>
              <a:t> Models of Virus Propagation: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SIS: Susceptible – Infective – Susceptible (</a:t>
            </a:r>
            <a:r>
              <a:rPr lang="en-US" i="1" dirty="0" smtClean="0"/>
              <a:t>e.g.</a:t>
            </a:r>
            <a:r>
              <a:rPr lang="en-US" dirty="0" smtClean="0"/>
              <a:t>, flu)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SIR: Susceptible – Infective – Recovered (</a:t>
            </a:r>
            <a:r>
              <a:rPr lang="en-US" i="1" dirty="0" smtClean="0"/>
              <a:t>e.g.</a:t>
            </a:r>
            <a:r>
              <a:rPr lang="en-US" dirty="0" smtClean="0"/>
              <a:t>, chicken-pox)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Question</a:t>
            </a:r>
            <a:r>
              <a:rPr lang="en-US" dirty="0" smtClean="0"/>
              <a:t>: Will the virus take over the network?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B)</a:t>
            </a:r>
            <a:r>
              <a:rPr lang="en-US" dirty="0" smtClean="0"/>
              <a:t> Models of Diffusion: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Independent contagion model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Threshold model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Questions</a:t>
            </a:r>
            <a:r>
              <a:rPr lang="en-US" dirty="0" smtClean="0"/>
              <a:t>: 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dirty="0" smtClean="0"/>
              <a:t>Finding influential nodes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US" dirty="0" smtClean="0"/>
              <a:t>Detecting cascades</a:t>
            </a:r>
            <a:endParaRPr lang="en-US" dirty="0"/>
          </a:p>
        </p:txBody>
      </p:sp>
      <p:sp>
        <p:nvSpPr>
          <p:cNvPr id="1843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843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7AAE39B7-82DC-4DE9-AEBE-32A92E091EF3}" type="slidenum">
              <a:rPr lang="en-US" altLang="en-US"/>
              <a:pPr/>
              <a:t>11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/>
            <a:r>
              <a:rPr lang="en-US" altLang="en-US" smtClean="0"/>
              <a:t>A) Models of Virus Propagation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7772400" cy="2819399"/>
          </a:xfrm>
        </p:spPr>
        <p:txBody>
          <a:bodyPr rtlCol="0">
            <a:normAutofit fontScale="85000" lnSpcReduction="20000"/>
          </a:bodyPr>
          <a:lstStyle/>
          <a:p>
            <a:pPr marL="377825" indent="-377825" defTabSz="1008063"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How do viruses/rumors propagate?</a:t>
            </a:r>
          </a:p>
          <a:p>
            <a:pPr marL="377825" indent="-377825" defTabSz="1008063"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Will a flu-like virus linger, or will it become extinct?</a:t>
            </a:r>
          </a:p>
          <a:p>
            <a:pPr lvl="8"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(</a:t>
            </a:r>
            <a:r>
              <a:rPr lang="en-US" dirty="0"/>
              <a:t>Virus) birth rate </a:t>
            </a:r>
            <a:r>
              <a:rPr lang="el-GR" i="1" dirty="0" smtClean="0">
                <a:cs typeface="Times New Roman" pitchFamily="18" charset="0"/>
              </a:rPr>
              <a:t>β</a:t>
            </a:r>
            <a:r>
              <a:rPr lang="en-US" dirty="0" smtClean="0"/>
              <a:t>: </a:t>
            </a:r>
            <a:r>
              <a:rPr lang="en-US" dirty="0"/>
              <a:t>probability than an infected neighbor attacks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/>
              <a:t>(Virus) death rate </a:t>
            </a:r>
            <a:r>
              <a:rPr lang="en-US" i="1" dirty="0" smtClean="0">
                <a:cs typeface="Times New Roman" pitchFamily="18" charset="0"/>
              </a:rPr>
              <a:t>δ</a:t>
            </a:r>
            <a:r>
              <a:rPr lang="en-US" dirty="0" smtClean="0"/>
              <a:t>: </a:t>
            </a:r>
            <a:r>
              <a:rPr lang="en-US" dirty="0"/>
              <a:t>probability that an infected node heals</a:t>
            </a:r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4495800" y="54102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  <a:cs typeface="+mn-cs"/>
            </a:endParaRPr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6096000" y="6172200"/>
            <a:ext cx="609600" cy="533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  <a:cs typeface="+mn-cs"/>
            </a:endParaRPr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2590800" y="5410200"/>
            <a:ext cx="609600" cy="533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  <a:cs typeface="+mn-cs"/>
            </a:endParaRPr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6019800" y="4495800"/>
            <a:ext cx="609600" cy="5334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  <a:cs typeface="+mn-cs"/>
            </a:endParaRPr>
          </a:p>
        </p:txBody>
      </p:sp>
      <p:sp>
        <p:nvSpPr>
          <p:cNvPr id="39944" name="Line 8"/>
          <p:cNvSpPr>
            <a:spLocks noChangeShapeType="1"/>
          </p:cNvSpPr>
          <p:nvPr/>
        </p:nvSpPr>
        <p:spPr bwMode="auto">
          <a:xfrm>
            <a:off x="3200400" y="57150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  <a:cs typeface="+mn-cs"/>
            </a:endParaRPr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 flipV="1">
            <a:off x="5029200" y="4876800"/>
            <a:ext cx="1066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  <a:cs typeface="+mn-cs"/>
            </a:endParaRPr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>
            <a:off x="5029200" y="5867400"/>
            <a:ext cx="1066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  <a:cs typeface="+mn-cs"/>
            </a:endParaRPr>
          </a:p>
        </p:txBody>
      </p:sp>
      <p:sp>
        <p:nvSpPr>
          <p:cNvPr id="39947" name="Text Box 11"/>
          <p:cNvSpPr txBox="1">
            <a:spLocks noChangeArrowheads="1"/>
          </p:cNvSpPr>
          <p:nvPr/>
        </p:nvSpPr>
        <p:spPr bwMode="auto">
          <a:xfrm>
            <a:off x="2133600" y="6019800"/>
            <a:ext cx="1524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>
                <a:latin typeface="+mj-lt"/>
                <a:cs typeface="+mn-cs"/>
              </a:rPr>
              <a:t>Infected</a:t>
            </a:r>
          </a:p>
        </p:txBody>
      </p:sp>
      <p:sp>
        <p:nvSpPr>
          <p:cNvPr id="39948" name="Text Box 12"/>
          <p:cNvSpPr txBox="1">
            <a:spLocks noChangeArrowheads="1"/>
          </p:cNvSpPr>
          <p:nvPr/>
        </p:nvSpPr>
        <p:spPr bwMode="auto">
          <a:xfrm>
            <a:off x="6248400" y="4191000"/>
            <a:ext cx="1676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>
                <a:latin typeface="+mj-lt"/>
                <a:cs typeface="+mn-cs"/>
              </a:rPr>
              <a:t>Healthy</a:t>
            </a:r>
          </a:p>
        </p:txBody>
      </p:sp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4572000" y="5410200"/>
            <a:ext cx="304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>
                <a:latin typeface="+mj-lt"/>
                <a:cs typeface="+mn-cs"/>
              </a:rPr>
              <a:t>N</a:t>
            </a:r>
          </a:p>
        </p:txBody>
      </p:sp>
      <p:sp>
        <p:nvSpPr>
          <p:cNvPr id="39950" name="Text Box 14"/>
          <p:cNvSpPr txBox="1">
            <a:spLocks noChangeArrowheads="1"/>
          </p:cNvSpPr>
          <p:nvPr/>
        </p:nvSpPr>
        <p:spPr bwMode="auto">
          <a:xfrm>
            <a:off x="2590800" y="5410200"/>
            <a:ext cx="609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>
                <a:latin typeface="+mj-lt"/>
                <a:cs typeface="+mn-cs"/>
              </a:rPr>
              <a:t>N</a:t>
            </a:r>
            <a:r>
              <a:rPr lang="en-US" sz="2400" baseline="-25000">
                <a:latin typeface="+mj-lt"/>
                <a:cs typeface="+mn-cs"/>
              </a:rPr>
              <a:t>1</a:t>
            </a:r>
          </a:p>
        </p:txBody>
      </p:sp>
      <p:sp>
        <p:nvSpPr>
          <p:cNvPr id="39951" name="Text Box 15"/>
          <p:cNvSpPr txBox="1">
            <a:spLocks noChangeArrowheads="1"/>
          </p:cNvSpPr>
          <p:nvPr/>
        </p:nvSpPr>
        <p:spPr bwMode="auto">
          <a:xfrm>
            <a:off x="6096000" y="6172200"/>
            <a:ext cx="609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>
                <a:latin typeface="+mj-lt"/>
                <a:cs typeface="+mn-cs"/>
              </a:rPr>
              <a:t>N</a:t>
            </a:r>
            <a:r>
              <a:rPr lang="en-US" sz="2400" baseline="-25000">
                <a:latin typeface="+mj-lt"/>
                <a:cs typeface="+mn-cs"/>
              </a:rPr>
              <a:t>3</a:t>
            </a:r>
          </a:p>
        </p:txBody>
      </p:sp>
      <p:sp>
        <p:nvSpPr>
          <p:cNvPr id="39952" name="Text Box 16"/>
          <p:cNvSpPr txBox="1">
            <a:spLocks noChangeArrowheads="1"/>
          </p:cNvSpPr>
          <p:nvPr/>
        </p:nvSpPr>
        <p:spPr bwMode="auto">
          <a:xfrm>
            <a:off x="6019800" y="4495800"/>
            <a:ext cx="609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>
                <a:latin typeface="+mj-lt"/>
                <a:cs typeface="+mn-cs"/>
              </a:rPr>
              <a:t>N</a:t>
            </a:r>
            <a:r>
              <a:rPr lang="en-US" sz="2400" baseline="-25000">
                <a:latin typeface="+mj-lt"/>
                <a:cs typeface="+mn-cs"/>
              </a:rPr>
              <a:t>2</a:t>
            </a:r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4495800" y="5410200"/>
            <a:ext cx="609600" cy="53340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3200400" y="4953000"/>
            <a:ext cx="3352800" cy="1066800"/>
            <a:chOff x="1872" y="3024"/>
            <a:chExt cx="2112" cy="672"/>
          </a:xfrm>
        </p:grpSpPr>
        <p:sp>
          <p:nvSpPr>
            <p:cNvPr id="39955" name="AutoShape 19"/>
            <p:cNvSpPr>
              <a:spLocks noChangeArrowheads="1"/>
            </p:cNvSpPr>
            <p:nvPr/>
          </p:nvSpPr>
          <p:spPr bwMode="auto">
            <a:xfrm>
              <a:off x="2064" y="3312"/>
              <a:ext cx="528" cy="96"/>
            </a:xfrm>
            <a:prstGeom prst="rightArrow">
              <a:avLst>
                <a:gd name="adj1" fmla="val 50000"/>
                <a:gd name="adj2" fmla="val 1375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cs typeface="+mn-cs"/>
              </a:endParaRPr>
            </a:p>
          </p:txBody>
        </p:sp>
        <p:sp>
          <p:nvSpPr>
            <p:cNvPr id="39956" name="AutoShape 20"/>
            <p:cNvSpPr>
              <a:spLocks noChangeArrowheads="1"/>
            </p:cNvSpPr>
            <p:nvPr/>
          </p:nvSpPr>
          <p:spPr bwMode="auto">
            <a:xfrm rot="12187926">
              <a:off x="3120" y="3600"/>
              <a:ext cx="528" cy="96"/>
            </a:xfrm>
            <a:prstGeom prst="rightArrow">
              <a:avLst>
                <a:gd name="adj1" fmla="val 50000"/>
                <a:gd name="adj2" fmla="val 137500"/>
              </a:avLst>
            </a:prstGeom>
            <a:solidFill>
              <a:srgbClr val="FF0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cs typeface="+mn-cs"/>
              </a:endParaRP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1872" y="3024"/>
              <a:ext cx="816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auto" hangingPunct="0">
                <a:spcBef>
                  <a:spcPct val="50000"/>
                </a:spcBef>
                <a:spcAft>
                  <a:spcPts val="0"/>
                </a:spcAft>
                <a:buClr>
                  <a:srgbClr val="99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en-US" sz="2000">
                  <a:latin typeface="+mj-lt"/>
                  <a:cs typeface="+mn-cs"/>
                </a:rPr>
                <a:t>Prob. </a:t>
              </a:r>
              <a:r>
                <a:rPr lang="el-GR" sz="2000">
                  <a:latin typeface="+mj-lt"/>
                  <a:cs typeface="Times New Roman" pitchFamily="18" charset="0"/>
                </a:rPr>
                <a:t>β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 rot="1236582">
              <a:off x="3168" y="3408"/>
              <a:ext cx="816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auto" hangingPunct="0">
                <a:spcBef>
                  <a:spcPct val="50000"/>
                </a:spcBef>
                <a:spcAft>
                  <a:spcPts val="0"/>
                </a:spcAft>
                <a:buClr>
                  <a:srgbClr val="99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en-US" sz="2000">
                  <a:latin typeface="+mj-lt"/>
                  <a:cs typeface="+mn-cs"/>
                </a:rPr>
                <a:t>Prob. </a:t>
              </a:r>
              <a:r>
                <a:rPr lang="el-GR" sz="2000">
                  <a:latin typeface="+mj-lt"/>
                  <a:cs typeface="Times New Roman" pitchFamily="18" charset="0"/>
                </a:rPr>
                <a:t>β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038600" y="4495800"/>
            <a:ext cx="1219200" cy="838200"/>
            <a:chOff x="2400" y="2736"/>
            <a:chExt cx="768" cy="528"/>
          </a:xfrm>
        </p:grpSpPr>
        <p:grpSp>
          <p:nvGrpSpPr>
            <p:cNvPr id="19478" name="Group 24"/>
            <p:cNvGrpSpPr>
              <a:grpSpLocks/>
            </p:cNvGrpSpPr>
            <p:nvPr/>
          </p:nvGrpSpPr>
          <p:grpSpPr bwMode="auto">
            <a:xfrm>
              <a:off x="2688" y="3024"/>
              <a:ext cx="240" cy="240"/>
              <a:chOff x="2592" y="2928"/>
              <a:chExt cx="240" cy="240"/>
            </a:xfrm>
          </p:grpSpPr>
          <p:sp>
            <p:nvSpPr>
              <p:cNvPr id="39961" name="Rectangle 25"/>
              <p:cNvSpPr>
                <a:spLocks noChangeArrowheads="1"/>
              </p:cNvSpPr>
              <p:nvPr/>
            </p:nvSpPr>
            <p:spPr bwMode="auto">
              <a:xfrm>
                <a:off x="2688" y="2928"/>
                <a:ext cx="48" cy="240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j-lt"/>
                  <a:cs typeface="+mn-cs"/>
                </a:endParaRPr>
              </a:p>
            </p:txBody>
          </p:sp>
          <p:sp>
            <p:nvSpPr>
              <p:cNvPr id="39962" name="Rectangle 26"/>
              <p:cNvSpPr>
                <a:spLocks noChangeArrowheads="1"/>
              </p:cNvSpPr>
              <p:nvPr/>
            </p:nvSpPr>
            <p:spPr bwMode="auto">
              <a:xfrm>
                <a:off x="2592" y="3024"/>
                <a:ext cx="240" cy="48"/>
              </a:xfrm>
              <a:prstGeom prst="rect">
                <a:avLst/>
              </a:prstGeom>
              <a:solidFill>
                <a:srgbClr val="FF0000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j-lt"/>
                  <a:cs typeface="+mn-cs"/>
                </a:endParaRPr>
              </a:p>
            </p:txBody>
          </p:sp>
          <p:sp>
            <p:nvSpPr>
              <p:cNvPr id="39963" name="Rectangle 27"/>
              <p:cNvSpPr>
                <a:spLocks noChangeArrowheads="1"/>
              </p:cNvSpPr>
              <p:nvPr/>
            </p:nvSpPr>
            <p:spPr bwMode="auto">
              <a:xfrm>
                <a:off x="2592" y="2928"/>
                <a:ext cx="240" cy="24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j-lt"/>
                  <a:cs typeface="+mn-cs"/>
                </a:endParaRPr>
              </a:p>
            </p:txBody>
          </p:sp>
        </p:grpSp>
        <p:sp>
          <p:nvSpPr>
            <p:cNvPr id="39964" name="Text Box 28"/>
            <p:cNvSpPr txBox="1">
              <a:spLocks noChangeArrowheads="1"/>
            </p:cNvSpPr>
            <p:nvPr/>
          </p:nvSpPr>
          <p:spPr bwMode="auto">
            <a:xfrm>
              <a:off x="2400" y="2736"/>
              <a:ext cx="768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auto" hangingPunct="0">
                <a:spcBef>
                  <a:spcPct val="50000"/>
                </a:spcBef>
                <a:spcAft>
                  <a:spcPts val="0"/>
                </a:spcAft>
                <a:buClr>
                  <a:srgbClr val="99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en-US" sz="2000">
                  <a:latin typeface="+mj-lt"/>
                  <a:cs typeface="+mn-cs"/>
                </a:rPr>
                <a:t>Prob. </a:t>
              </a:r>
              <a:r>
                <a:rPr lang="el-GR" sz="2000">
                  <a:latin typeface="+mj-lt"/>
                  <a:cs typeface="Times New Roman" pitchFamily="18" charset="0"/>
                </a:rPr>
                <a:t>δ</a:t>
              </a:r>
            </a:p>
          </p:txBody>
        </p:sp>
      </p:grpSp>
      <p:sp>
        <p:nvSpPr>
          <p:cNvPr id="19476" name="Footer Placeholder 2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9477" name="Slide Number Placeholder 3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16A77BDF-95E1-4CA5-9B45-B2F40CAF2BE8}" type="slidenum">
              <a:rPr lang="en-US" altLang="en-US"/>
              <a:pPr/>
              <a:t>12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3" grpId="0" animBg="1"/>
      <p:bldP spid="3995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Model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09600" y="1295400"/>
            <a:ext cx="78962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 lnSpcReduction="10000"/>
          </a:bodyPr>
          <a:lstStyle/>
          <a:p>
            <a:pPr marL="377825" indent="-377825" defTabSz="10080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600" dirty="0">
                <a:latin typeface="+mn-lt"/>
                <a:cs typeface="+mn-cs"/>
              </a:rPr>
              <a:t>Susceptible-Infective-Susceptible (SIS) model </a:t>
            </a:r>
          </a:p>
          <a:p>
            <a:pPr marL="377825" indent="-377825" defTabSz="10080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600" dirty="0">
                <a:latin typeface="+mn-lt"/>
                <a:cs typeface="+mn-cs"/>
              </a:rPr>
              <a:t>Cured nodes immediately become susceptible</a:t>
            </a:r>
          </a:p>
          <a:p>
            <a:pPr marL="377825" indent="-377825" defTabSz="1008063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600" dirty="0">
                <a:latin typeface="+mn-lt"/>
                <a:cs typeface="+mn-cs"/>
              </a:rPr>
              <a:t>Virus “strength”: s = </a:t>
            </a:r>
            <a:r>
              <a:rPr lang="en-US" sz="3600" i="1" dirty="0">
                <a:latin typeface="Symbol" pitchFamily="18" charset="2"/>
                <a:cs typeface="+mn-cs"/>
              </a:rPr>
              <a:t>b </a:t>
            </a:r>
            <a:r>
              <a:rPr lang="en-US" sz="3600" dirty="0">
                <a:latin typeface="+mn-lt"/>
                <a:cs typeface="+mn-cs"/>
              </a:rPr>
              <a:t>/</a:t>
            </a:r>
            <a:r>
              <a:rPr lang="en-US" sz="3600" i="1" dirty="0">
                <a:latin typeface="Symbol" pitchFamily="18" charset="2"/>
                <a:cs typeface="+mn-cs"/>
              </a:rPr>
              <a:t>d</a:t>
            </a:r>
            <a:endParaRPr lang="en-US" sz="3600" dirty="0">
              <a:latin typeface="+mn-lt"/>
              <a:cs typeface="+mn-cs"/>
            </a:endParaRPr>
          </a:p>
        </p:txBody>
      </p:sp>
      <p:sp>
        <p:nvSpPr>
          <p:cNvPr id="38917" name="Oval 5"/>
          <p:cNvSpPr>
            <a:spLocks noChangeArrowheads="1"/>
          </p:cNvSpPr>
          <p:nvPr/>
        </p:nvSpPr>
        <p:spPr bwMode="auto">
          <a:xfrm>
            <a:off x="3200400" y="4953000"/>
            <a:ext cx="838200" cy="762000"/>
          </a:xfrm>
          <a:prstGeom prst="ellipse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  <a:cs typeface="+mn-cs"/>
            </a:endParaRPr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5562600" y="4876800"/>
            <a:ext cx="838200" cy="762000"/>
          </a:xfrm>
          <a:prstGeom prst="ellipse">
            <a:avLst/>
          </a:prstGeom>
          <a:solidFill>
            <a:srgbClr val="FF0000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  <a:cs typeface="+mn-cs"/>
            </a:endParaRP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1600200" y="5334000"/>
            <a:ext cx="1905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>
                <a:latin typeface="+mj-lt"/>
                <a:cs typeface="+mn-cs"/>
              </a:rPr>
              <a:t>Susceptible</a:t>
            </a: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6096000" y="5334000"/>
            <a:ext cx="1524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400">
                <a:latin typeface="+mj-lt"/>
                <a:cs typeface="+mn-cs"/>
              </a:rPr>
              <a:t>Infective</a:t>
            </a:r>
          </a:p>
        </p:txBody>
      </p:sp>
      <p:cxnSp>
        <p:nvCxnSpPr>
          <p:cNvPr id="20488" name="AutoShape 10"/>
          <p:cNvCxnSpPr>
            <a:cxnSpLocks noChangeShapeType="1"/>
            <a:stCxn id="38917" idx="7"/>
            <a:endCxn id="38918" idx="1"/>
          </p:cNvCxnSpPr>
          <p:nvPr/>
        </p:nvCxnSpPr>
        <p:spPr bwMode="auto">
          <a:xfrm rot="5400000" flipH="1" flipV="1">
            <a:off x="4759325" y="4056063"/>
            <a:ext cx="73025" cy="1873250"/>
          </a:xfrm>
          <a:prstGeom prst="curvedConnector3">
            <a:avLst>
              <a:gd name="adj1" fmla="val 546444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23" name="Text Box 11"/>
          <p:cNvSpPr txBox="1">
            <a:spLocks noChangeArrowheads="1"/>
          </p:cNvSpPr>
          <p:nvPr/>
        </p:nvSpPr>
        <p:spPr bwMode="auto">
          <a:xfrm>
            <a:off x="3581400" y="3863975"/>
            <a:ext cx="2438400" cy="7080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000">
                <a:latin typeface="+mj-lt"/>
                <a:cs typeface="+mn-cs"/>
              </a:rPr>
              <a:t>Infected by </a:t>
            </a:r>
            <a:r>
              <a:rPr lang="en-US" sz="2000">
                <a:latin typeface="+mj-lt"/>
                <a:cs typeface="+mn-cs"/>
              </a:rPr>
              <a:t>neighbor with prob. </a:t>
            </a:r>
            <a:r>
              <a:rPr lang="el-GR" sz="2000">
                <a:latin typeface="+mj-lt"/>
                <a:cs typeface="+mn-cs"/>
              </a:rPr>
              <a:t>β</a:t>
            </a:r>
            <a:endParaRPr lang="en-US" sz="2000">
              <a:latin typeface="+mj-lt"/>
              <a:cs typeface="+mn-cs"/>
            </a:endParaRPr>
          </a:p>
        </p:txBody>
      </p:sp>
      <p:cxnSp>
        <p:nvCxnSpPr>
          <p:cNvPr id="20490" name="AutoShape 13"/>
          <p:cNvCxnSpPr>
            <a:cxnSpLocks noChangeShapeType="1"/>
          </p:cNvCxnSpPr>
          <p:nvPr/>
        </p:nvCxnSpPr>
        <p:spPr bwMode="auto">
          <a:xfrm rot="5400000">
            <a:off x="4762501" y="4681537"/>
            <a:ext cx="76200" cy="1768475"/>
          </a:xfrm>
          <a:prstGeom prst="curvedConnector3">
            <a:avLst>
              <a:gd name="adj1" fmla="val 545833"/>
            </a:avLst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3886200" y="5867400"/>
            <a:ext cx="1905000" cy="7080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fontAlgn="auto" hangingPunct="0">
              <a:spcBef>
                <a:spcPct val="50000"/>
              </a:spcBef>
              <a:spcAft>
                <a:spcPts val="0"/>
              </a:spcAft>
              <a:buClr>
                <a:srgbClr val="99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2000">
                <a:latin typeface="+mj-lt"/>
                <a:cs typeface="+mn-cs"/>
              </a:rPr>
              <a:t>Cured </a:t>
            </a:r>
            <a:r>
              <a:rPr lang="en-US" sz="2000">
                <a:latin typeface="+mj-lt"/>
                <a:cs typeface="+mn-cs"/>
              </a:rPr>
              <a:t>internally with prob. </a:t>
            </a:r>
            <a:r>
              <a:rPr lang="el-GR" sz="2000">
                <a:latin typeface="+mj-lt"/>
                <a:cs typeface="+mn-cs"/>
              </a:rPr>
              <a:t>δ</a:t>
            </a:r>
            <a:endParaRPr lang="en-US" sz="2000">
              <a:latin typeface="+mj-lt"/>
              <a:cs typeface="+mn-cs"/>
            </a:endParaRPr>
          </a:p>
        </p:txBody>
      </p:sp>
      <p:sp>
        <p:nvSpPr>
          <p:cNvPr id="20492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0493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945DF9C8-5BA5-43E3-812E-16A4173EB5AD}" type="slidenum">
              <a:rPr lang="en-US" altLang="en-US"/>
              <a:pPr/>
              <a:t>13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Question: Epidemic Threshold </a:t>
            </a:r>
            <a:r>
              <a:rPr lang="en-US" altLang="en-US" smtClean="0">
                <a:latin typeface="Symbol" panose="05050102010706020507" pitchFamily="18" charset="2"/>
              </a:rPr>
              <a:t>t</a:t>
            </a:r>
            <a:endParaRPr lang="en-US" alt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rtlCol="0">
            <a:normAutofit/>
          </a:bodyPr>
          <a:lstStyle/>
          <a:p>
            <a:pPr marL="377825" indent="-377825" defTabSz="1008063" fontAlgn="auto">
              <a:spcAft>
                <a:spcPts val="0"/>
              </a:spcAft>
              <a:buClr>
                <a:schemeClr val="accent6"/>
              </a:buClr>
              <a:buFontTx/>
              <a:buNone/>
              <a:defRPr/>
            </a:pPr>
            <a:r>
              <a:rPr lang="en-US" smtClean="0"/>
              <a:t>of a graph: the value of </a:t>
            </a:r>
            <a:r>
              <a:rPr lang="en-US" smtClean="0">
                <a:latin typeface="Symbol" pitchFamily="18" charset="2"/>
              </a:rPr>
              <a:t>t</a:t>
            </a:r>
            <a:r>
              <a:rPr lang="en-US" smtClean="0"/>
              <a:t>, such that</a:t>
            </a:r>
          </a:p>
          <a:p>
            <a:pPr marL="377825" indent="-377825" algn="ctr" defTabSz="1008063" fontAlgn="auto">
              <a:spcAft>
                <a:spcPts val="0"/>
              </a:spcAft>
              <a:buClr>
                <a:schemeClr val="accent6"/>
              </a:buClr>
              <a:buFontTx/>
              <a:buNone/>
              <a:defRPr/>
            </a:pPr>
            <a:r>
              <a:rPr lang="en-US" smtClean="0"/>
              <a:t>If strength </a:t>
            </a:r>
            <a:r>
              <a:rPr lang="en-US" i="1" smtClean="0"/>
              <a:t>s = </a:t>
            </a:r>
            <a:r>
              <a:rPr lang="en-US" i="1" smtClean="0">
                <a:latin typeface="Symbol" pitchFamily="18" charset="2"/>
              </a:rPr>
              <a:t>b</a:t>
            </a:r>
            <a:r>
              <a:rPr lang="en-US" i="1" smtClean="0"/>
              <a:t> / </a:t>
            </a:r>
            <a:r>
              <a:rPr lang="en-US" i="1" smtClean="0">
                <a:latin typeface="Symbol" pitchFamily="18" charset="2"/>
              </a:rPr>
              <a:t>d</a:t>
            </a:r>
            <a:r>
              <a:rPr lang="en-US" i="1" smtClean="0"/>
              <a:t> &lt;  </a:t>
            </a:r>
            <a:r>
              <a:rPr lang="en-US" i="1" smtClean="0">
                <a:latin typeface="Symbol" pitchFamily="18" charset="2"/>
              </a:rPr>
              <a:t>t</a:t>
            </a:r>
            <a:endParaRPr lang="en-US" smtClean="0">
              <a:latin typeface="Symbol" pitchFamily="18" charset="2"/>
            </a:endParaRPr>
          </a:p>
          <a:p>
            <a:pPr marL="377825" indent="-377825" defTabSz="1008063" fontAlgn="auto">
              <a:spcAft>
                <a:spcPts val="0"/>
              </a:spcAft>
              <a:buClr>
                <a:schemeClr val="accent6"/>
              </a:buClr>
              <a:buFontTx/>
              <a:buNone/>
              <a:defRPr/>
            </a:pPr>
            <a:r>
              <a:rPr lang="en-US" smtClean="0"/>
              <a:t>epidemic can not happen</a:t>
            </a:r>
          </a:p>
          <a:p>
            <a:pPr marL="377825" indent="-377825" defTabSz="1008063" fontAlgn="auto">
              <a:spcAft>
                <a:spcPts val="0"/>
              </a:spcAft>
              <a:buClr>
                <a:schemeClr val="accent6"/>
              </a:buClr>
              <a:buFontTx/>
              <a:buNone/>
              <a:defRPr/>
            </a:pPr>
            <a:r>
              <a:rPr lang="en-US" smtClean="0"/>
              <a:t>Thus, </a:t>
            </a:r>
          </a:p>
          <a:p>
            <a:pPr marL="377825" indent="-377825" defTabSz="1008063"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given a graph</a:t>
            </a:r>
          </a:p>
          <a:p>
            <a:pPr marL="377825" indent="-377825" defTabSz="1008063"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compute its epidemic threshold</a:t>
            </a:r>
            <a:endParaRPr lang="en-US" smtClean="0">
              <a:latin typeface="Symbol" pitchFamily="18" charset="2"/>
            </a:endParaRP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/>
          </a:p>
        </p:txBody>
      </p:sp>
      <p:sp>
        <p:nvSpPr>
          <p:cNvPr id="2150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150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24670756-AE47-4365-A7DA-90530DFE0452}" type="slidenum">
              <a:rPr lang="en-US" altLang="en-US"/>
              <a:pPr/>
              <a:t>14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20" tIns="45711" rIns="91420" bIns="45711" anchorCtr="1"/>
          <a:lstStyle/>
          <a:p>
            <a:pPr defTabSz="1008063"/>
            <a:r>
              <a:rPr lang="en-US" altLang="en-US" smtClean="0"/>
              <a:t>Epidemic Threshold </a:t>
            </a:r>
            <a:r>
              <a:rPr lang="en-US" altLang="en-US" smtClean="0">
                <a:latin typeface="Symbol" panose="05050102010706020507" pitchFamily="18" charset="2"/>
              </a:rPr>
              <a:t>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 lIns="91420" tIns="45711" rIns="91420" bIns="45711"/>
          <a:lstStyle/>
          <a:p>
            <a:pPr marL="377825" indent="-377825" defTabSz="1008063">
              <a:buFontTx/>
              <a:buNone/>
            </a:pPr>
            <a:r>
              <a:rPr lang="en-US" altLang="en-US" smtClean="0"/>
              <a:t>What should </a:t>
            </a:r>
            <a:r>
              <a:rPr lang="en-US" altLang="en-US" smtClean="0">
                <a:latin typeface="Symbol" panose="05050102010706020507" pitchFamily="18" charset="2"/>
              </a:rPr>
              <a:t>t</a:t>
            </a:r>
            <a:r>
              <a:rPr lang="en-US" altLang="en-US" smtClean="0"/>
              <a:t> depend on?</a:t>
            </a:r>
          </a:p>
          <a:p>
            <a:pPr marL="377825" indent="-377825" defTabSz="1008063"/>
            <a:r>
              <a:rPr lang="en-US" altLang="en-US" smtClean="0"/>
              <a:t>avg. degree? and/or highest degree? </a:t>
            </a:r>
          </a:p>
          <a:p>
            <a:pPr marL="377825" indent="-377825" defTabSz="1008063"/>
            <a:r>
              <a:rPr lang="en-US" altLang="en-US" smtClean="0"/>
              <a:t>and/or variance of degree?</a:t>
            </a:r>
          </a:p>
          <a:p>
            <a:pPr marL="377825" indent="-377825" defTabSz="1008063"/>
            <a:r>
              <a:rPr lang="en-US" altLang="en-US" smtClean="0"/>
              <a:t>and/or third moment of degree?</a:t>
            </a:r>
          </a:p>
          <a:p>
            <a:pPr marL="377825" indent="-377825" defTabSz="1008063"/>
            <a:r>
              <a:rPr lang="en-US" altLang="en-US" smtClean="0"/>
              <a:t>and/or diameter?</a:t>
            </a:r>
          </a:p>
        </p:txBody>
      </p:sp>
      <p:grpSp>
        <p:nvGrpSpPr>
          <p:cNvPr id="22532" name="Group 4"/>
          <p:cNvGrpSpPr>
            <a:grpSpLocks/>
          </p:cNvGrpSpPr>
          <p:nvPr/>
        </p:nvGrpSpPr>
        <p:grpSpPr bwMode="auto">
          <a:xfrm>
            <a:off x="3657600" y="4953000"/>
            <a:ext cx="1371600" cy="1295400"/>
            <a:chOff x="480" y="3024"/>
            <a:chExt cx="864" cy="816"/>
          </a:xfrm>
        </p:grpSpPr>
        <p:sp>
          <p:nvSpPr>
            <p:cNvPr id="22551" name="Oval 5"/>
            <p:cNvSpPr>
              <a:spLocks noChangeArrowheads="1"/>
            </p:cNvSpPr>
            <p:nvPr/>
          </p:nvSpPr>
          <p:spPr bwMode="auto">
            <a:xfrm>
              <a:off x="768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52" name="Oval 6"/>
            <p:cNvSpPr>
              <a:spLocks noChangeArrowheads="1"/>
            </p:cNvSpPr>
            <p:nvPr/>
          </p:nvSpPr>
          <p:spPr bwMode="auto">
            <a:xfrm>
              <a:off x="864" y="3168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53" name="Oval 7"/>
            <p:cNvSpPr>
              <a:spLocks noChangeArrowheads="1"/>
            </p:cNvSpPr>
            <p:nvPr/>
          </p:nvSpPr>
          <p:spPr bwMode="auto">
            <a:xfrm>
              <a:off x="960" y="3600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54" name="Oval 8"/>
            <p:cNvSpPr>
              <a:spLocks noChangeArrowheads="1"/>
            </p:cNvSpPr>
            <p:nvPr/>
          </p:nvSpPr>
          <p:spPr bwMode="auto">
            <a:xfrm>
              <a:off x="1056" y="3360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22555" name="AutoShape 9"/>
            <p:cNvCxnSpPr>
              <a:cxnSpLocks noChangeShapeType="1"/>
              <a:stCxn id="22554" idx="1"/>
              <a:endCxn id="22552" idx="5"/>
            </p:cNvCxnSpPr>
            <p:nvPr/>
          </p:nvCxnSpPr>
          <p:spPr bwMode="auto">
            <a:xfrm flipH="1" flipV="1">
              <a:off x="946" y="3258"/>
              <a:ext cx="124" cy="10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6" name="AutoShape 10"/>
            <p:cNvCxnSpPr>
              <a:cxnSpLocks noChangeShapeType="1"/>
              <a:stCxn id="22553" idx="0"/>
              <a:endCxn id="22554" idx="3"/>
            </p:cNvCxnSpPr>
            <p:nvPr/>
          </p:nvCxnSpPr>
          <p:spPr bwMode="auto">
            <a:xfrm flipV="1">
              <a:off x="1008" y="3450"/>
              <a:ext cx="62" cy="14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7" name="AutoShape 11"/>
            <p:cNvCxnSpPr>
              <a:cxnSpLocks noChangeShapeType="1"/>
              <a:stCxn id="22551" idx="5"/>
              <a:endCxn id="22553" idx="0"/>
            </p:cNvCxnSpPr>
            <p:nvPr/>
          </p:nvCxnSpPr>
          <p:spPr bwMode="auto">
            <a:xfrm>
              <a:off x="850" y="3498"/>
              <a:ext cx="158" cy="9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58" name="Oval 12"/>
            <p:cNvSpPr>
              <a:spLocks noChangeArrowheads="1"/>
            </p:cNvSpPr>
            <p:nvPr/>
          </p:nvSpPr>
          <p:spPr bwMode="auto">
            <a:xfrm>
              <a:off x="480" y="3024"/>
              <a:ext cx="864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2533" name="Group 13"/>
          <p:cNvGrpSpPr>
            <a:grpSpLocks/>
          </p:cNvGrpSpPr>
          <p:nvPr/>
        </p:nvGrpSpPr>
        <p:grpSpPr bwMode="auto">
          <a:xfrm>
            <a:off x="6096000" y="4953000"/>
            <a:ext cx="1371600" cy="1295400"/>
            <a:chOff x="1632" y="2976"/>
            <a:chExt cx="864" cy="816"/>
          </a:xfrm>
        </p:grpSpPr>
        <p:sp>
          <p:nvSpPr>
            <p:cNvPr id="22542" name="Oval 14"/>
            <p:cNvSpPr>
              <a:spLocks noChangeArrowheads="1"/>
            </p:cNvSpPr>
            <p:nvPr/>
          </p:nvSpPr>
          <p:spPr bwMode="auto">
            <a:xfrm>
              <a:off x="1776" y="3312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43" name="Oval 15"/>
            <p:cNvSpPr>
              <a:spLocks noChangeArrowheads="1"/>
            </p:cNvSpPr>
            <p:nvPr/>
          </p:nvSpPr>
          <p:spPr bwMode="auto">
            <a:xfrm>
              <a:off x="2256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44" name="Oval 16"/>
            <p:cNvSpPr>
              <a:spLocks noChangeArrowheads="1"/>
            </p:cNvSpPr>
            <p:nvPr/>
          </p:nvSpPr>
          <p:spPr bwMode="auto">
            <a:xfrm>
              <a:off x="1968" y="3168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45" name="Oval 17"/>
            <p:cNvSpPr>
              <a:spLocks noChangeArrowheads="1"/>
            </p:cNvSpPr>
            <p:nvPr/>
          </p:nvSpPr>
          <p:spPr bwMode="auto">
            <a:xfrm>
              <a:off x="2064" y="3600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cxnSp>
          <p:nvCxnSpPr>
            <p:cNvPr id="22546" name="AutoShape 18"/>
            <p:cNvCxnSpPr>
              <a:cxnSpLocks noChangeShapeType="1"/>
              <a:stCxn id="22544" idx="2"/>
              <a:endCxn id="22542" idx="7"/>
            </p:cNvCxnSpPr>
            <p:nvPr/>
          </p:nvCxnSpPr>
          <p:spPr bwMode="auto">
            <a:xfrm rot="10800000" flipV="1">
              <a:off x="1858" y="3216"/>
              <a:ext cx="110" cy="11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7" name="AutoShape 19"/>
            <p:cNvCxnSpPr>
              <a:cxnSpLocks noChangeShapeType="1"/>
              <a:stCxn id="22544" idx="5"/>
              <a:endCxn id="22543" idx="1"/>
            </p:cNvCxnSpPr>
            <p:nvPr/>
          </p:nvCxnSpPr>
          <p:spPr bwMode="auto">
            <a:xfrm>
              <a:off x="2050" y="3258"/>
              <a:ext cx="220" cy="15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8" name="AutoShape 20"/>
            <p:cNvCxnSpPr>
              <a:cxnSpLocks noChangeShapeType="1"/>
              <a:stCxn id="22544" idx="4"/>
              <a:endCxn id="22545" idx="1"/>
            </p:cNvCxnSpPr>
            <p:nvPr/>
          </p:nvCxnSpPr>
          <p:spPr bwMode="auto">
            <a:xfrm>
              <a:off x="2016" y="3272"/>
              <a:ext cx="62" cy="33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9" name="AutoShape 21"/>
            <p:cNvCxnSpPr>
              <a:cxnSpLocks noChangeShapeType="1"/>
              <a:stCxn id="22542" idx="5"/>
              <a:endCxn id="22545" idx="1"/>
            </p:cNvCxnSpPr>
            <p:nvPr/>
          </p:nvCxnSpPr>
          <p:spPr bwMode="auto">
            <a:xfrm>
              <a:off x="1858" y="3402"/>
              <a:ext cx="220" cy="20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50" name="Oval 22"/>
            <p:cNvSpPr>
              <a:spLocks noChangeArrowheads="1"/>
            </p:cNvSpPr>
            <p:nvPr/>
          </p:nvSpPr>
          <p:spPr bwMode="auto">
            <a:xfrm>
              <a:off x="1632" y="2976"/>
              <a:ext cx="864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2534" name="Group 23"/>
          <p:cNvGrpSpPr>
            <a:grpSpLocks/>
          </p:cNvGrpSpPr>
          <p:nvPr/>
        </p:nvGrpSpPr>
        <p:grpSpPr bwMode="auto">
          <a:xfrm>
            <a:off x="1219200" y="4953000"/>
            <a:ext cx="1371600" cy="1295400"/>
            <a:chOff x="2976" y="3024"/>
            <a:chExt cx="864" cy="816"/>
          </a:xfrm>
        </p:grpSpPr>
        <p:sp>
          <p:nvSpPr>
            <p:cNvPr id="22537" name="Oval 24"/>
            <p:cNvSpPr>
              <a:spLocks noChangeArrowheads="1"/>
            </p:cNvSpPr>
            <p:nvPr/>
          </p:nvSpPr>
          <p:spPr bwMode="auto">
            <a:xfrm>
              <a:off x="3120" y="3264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38" name="Oval 25"/>
            <p:cNvSpPr>
              <a:spLocks noChangeArrowheads="1"/>
            </p:cNvSpPr>
            <p:nvPr/>
          </p:nvSpPr>
          <p:spPr bwMode="auto">
            <a:xfrm>
              <a:off x="3600" y="3408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39" name="Oval 26"/>
            <p:cNvSpPr>
              <a:spLocks noChangeArrowheads="1"/>
            </p:cNvSpPr>
            <p:nvPr/>
          </p:nvSpPr>
          <p:spPr bwMode="auto">
            <a:xfrm>
              <a:off x="3216" y="3504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40" name="Oval 27"/>
            <p:cNvSpPr>
              <a:spLocks noChangeArrowheads="1"/>
            </p:cNvSpPr>
            <p:nvPr/>
          </p:nvSpPr>
          <p:spPr bwMode="auto">
            <a:xfrm>
              <a:off x="3456" y="3216"/>
              <a:ext cx="96" cy="9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2541" name="Oval 28"/>
            <p:cNvSpPr>
              <a:spLocks noChangeArrowheads="1"/>
            </p:cNvSpPr>
            <p:nvPr/>
          </p:nvSpPr>
          <p:spPr bwMode="auto">
            <a:xfrm>
              <a:off x="2976" y="3024"/>
              <a:ext cx="864" cy="81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2535" name="Footer Placeholder 2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2536" name="Slide Number Placeholder 3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BF17C3BB-8CA7-4899-BA1D-5043A8290C23}" type="slidenum">
              <a:rPr lang="en-US" altLang="en-US"/>
              <a:pPr/>
              <a:t>15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/>
            <a:r>
              <a:rPr lang="en-US" altLang="en-US" smtClean="0"/>
              <a:t>Epidemic Threshold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447800"/>
            <a:ext cx="8153400" cy="1905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3400" smtClean="0"/>
              <a:t>	</a:t>
            </a:r>
            <a:r>
              <a:rPr lang="en-US" altLang="en-US" sz="3400" u="sng" smtClean="0"/>
              <a:t>Theorem</a:t>
            </a:r>
            <a:r>
              <a:rPr lang="en-US" altLang="en-US" sz="3400" smtClean="0"/>
              <a:t> [Wang+ 2003]: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3400" smtClean="0"/>
              <a:t>	We have no epidemic if: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2879725" y="3627438"/>
            <a:ext cx="419100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914400" lvl="1" indent="-457200" algn="ctr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990000"/>
              </a:buClr>
              <a:buSzPct val="75000"/>
              <a:buFont typeface="Wingdings 3" pitchFamily="18" charset="2"/>
              <a:buNone/>
              <a:defRPr/>
            </a:pPr>
            <a:r>
              <a:rPr lang="el-GR" sz="4400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β</a:t>
            </a:r>
            <a:r>
              <a:rPr lang="en-US" sz="4400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/</a:t>
            </a:r>
            <a:r>
              <a:rPr lang="el-GR" sz="4400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δ</a:t>
            </a:r>
            <a:r>
              <a:rPr lang="en-US" sz="4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4400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&lt;</a:t>
            </a:r>
            <a:r>
              <a:rPr lang="en-US" sz="4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 </a:t>
            </a:r>
            <a:r>
              <a:rPr lang="el-GR" sz="4400" dirty="0">
                <a:solidFill>
                  <a:srgbClr val="0000FF"/>
                </a:solidFill>
                <a:latin typeface="+mj-lt"/>
                <a:cs typeface="+mn-cs"/>
              </a:rPr>
              <a:t>τ</a:t>
            </a:r>
            <a:r>
              <a:rPr lang="en-US" sz="4400" dirty="0">
                <a:solidFill>
                  <a:srgbClr val="0000FF"/>
                </a:solidFill>
                <a:latin typeface="+mj-lt"/>
                <a:cs typeface="+mn-cs"/>
              </a:rPr>
              <a:t> =</a:t>
            </a:r>
            <a:r>
              <a:rPr lang="en-US" sz="4400" dirty="0">
                <a:solidFill>
                  <a:srgbClr val="FF0000"/>
                </a:solidFill>
                <a:latin typeface="+mj-lt"/>
                <a:cs typeface="+mn-cs"/>
              </a:rPr>
              <a:t> 1/ </a:t>
            </a:r>
            <a:r>
              <a:rPr lang="en-US" sz="4400" i="1" dirty="0">
                <a:solidFill>
                  <a:srgbClr val="FF0000"/>
                </a:solidFill>
                <a:latin typeface="+mj-lt"/>
                <a:cs typeface="+mn-cs"/>
              </a:rPr>
              <a:t>λ</a:t>
            </a:r>
            <a:r>
              <a:rPr lang="en-US" sz="4400" i="1" baseline="-25000" dirty="0">
                <a:solidFill>
                  <a:srgbClr val="FF0000"/>
                </a:solidFill>
                <a:latin typeface="+mj-lt"/>
                <a:cs typeface="+mn-cs"/>
              </a:rPr>
              <a:t>1,</a:t>
            </a:r>
            <a:r>
              <a:rPr lang="en-US" sz="4400" b="1" i="1" baseline="-25000" dirty="0">
                <a:solidFill>
                  <a:srgbClr val="FF0000"/>
                </a:solidFill>
                <a:latin typeface="+mj-lt"/>
                <a:cs typeface="+mn-cs"/>
              </a:rPr>
              <a:t>A</a:t>
            </a:r>
            <a:endParaRPr lang="en-US" sz="2800" b="1" dirty="0">
              <a:latin typeface="+mj-lt"/>
              <a:cs typeface="+mn-cs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2879725" y="3475038"/>
            <a:ext cx="4267200" cy="1214437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  <a:cs typeface="+mn-cs"/>
            </a:endParaRPr>
          </a:p>
        </p:txBody>
      </p:sp>
      <p:sp>
        <p:nvSpPr>
          <p:cNvPr id="44038" name="Text Box 6"/>
          <p:cNvSpPr txBox="1">
            <a:spLocks noChangeArrowheads="1"/>
          </p:cNvSpPr>
          <p:nvPr/>
        </p:nvSpPr>
        <p:spPr bwMode="auto">
          <a:xfrm>
            <a:off x="457200" y="5899150"/>
            <a:ext cx="81534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 algn="ctr" eaLnBrk="0" fontAlgn="auto" hangingPunct="0">
              <a:spcBef>
                <a:spcPct val="20000"/>
              </a:spcBef>
              <a:spcAft>
                <a:spcPts val="0"/>
              </a:spcAft>
              <a:buClr>
                <a:srgbClr val="990000"/>
              </a:buClr>
              <a:buSzPct val="75000"/>
              <a:buFont typeface="Wingdings 3" pitchFamily="18" charset="2"/>
              <a:buNone/>
              <a:defRPr/>
            </a:pPr>
            <a:r>
              <a:rPr lang="en-US" sz="2400" i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► </a:t>
            </a:r>
            <a:r>
              <a:rPr lang="en-US" sz="2800" i="1" dirty="0">
                <a:solidFill>
                  <a:srgbClr val="0000FF"/>
                </a:solidFill>
                <a:latin typeface="+mj-lt"/>
                <a:cs typeface="+mn-cs"/>
              </a:rPr>
              <a:t>λ</a:t>
            </a:r>
            <a:r>
              <a:rPr lang="en-US" sz="2800" i="1" baseline="-25000" dirty="0">
                <a:solidFill>
                  <a:srgbClr val="0000FF"/>
                </a:solidFill>
                <a:latin typeface="+mj-lt"/>
                <a:cs typeface="+mn-cs"/>
              </a:rPr>
              <a:t>1,</a:t>
            </a:r>
            <a:r>
              <a:rPr lang="en-US" sz="2800" b="1" i="1" baseline="-25000" dirty="0">
                <a:solidFill>
                  <a:srgbClr val="0000FF"/>
                </a:solidFill>
                <a:latin typeface="+mj-lt"/>
                <a:cs typeface="+mn-cs"/>
              </a:rPr>
              <a:t>A</a:t>
            </a:r>
            <a:r>
              <a:rPr lang="en-US" sz="2800" b="1" i="1" dirty="0">
                <a:solidFill>
                  <a:srgbClr val="0000FF"/>
                </a:solidFill>
                <a:latin typeface="+mj-lt"/>
                <a:cs typeface="+mn-cs"/>
              </a:rPr>
              <a:t> alone captures the property of the graph!</a:t>
            </a:r>
            <a:endParaRPr lang="en-US" sz="2800" b="1" dirty="0">
              <a:solidFill>
                <a:srgbClr val="0000FF"/>
              </a:solidFill>
              <a:latin typeface="+mj-lt"/>
              <a:cs typeface="+mn-cs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685800" y="2667000"/>
            <a:ext cx="7223125" cy="3087688"/>
            <a:chOff x="432" y="1338"/>
            <a:chExt cx="4550" cy="1945"/>
          </a:xfrm>
        </p:grpSpPr>
        <p:sp>
          <p:nvSpPr>
            <p:cNvPr id="44040" name="Text Box 8"/>
            <p:cNvSpPr txBox="1">
              <a:spLocks noChangeArrowheads="1"/>
            </p:cNvSpPr>
            <p:nvPr/>
          </p:nvSpPr>
          <p:spPr bwMode="auto">
            <a:xfrm>
              <a:off x="686" y="2697"/>
              <a:ext cx="1671" cy="327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>
                  <a:latin typeface="+mj-lt"/>
                  <a:cs typeface="+mn-cs"/>
                </a:rPr>
                <a:t>(Virus) Birth rate</a:t>
              </a:r>
            </a:p>
          </p:txBody>
        </p:sp>
        <p:sp>
          <p:nvSpPr>
            <p:cNvPr id="44041" name="Text Box 9"/>
            <p:cNvSpPr txBox="1">
              <a:spLocks noChangeArrowheads="1"/>
            </p:cNvSpPr>
            <p:nvPr/>
          </p:nvSpPr>
          <p:spPr bwMode="auto">
            <a:xfrm>
              <a:off x="432" y="1488"/>
              <a:ext cx="1536" cy="596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auto" hangingPunct="0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800">
                  <a:latin typeface="+mj-lt"/>
                  <a:cs typeface="+mn-cs"/>
                </a:rPr>
                <a:t>(Virus) Death rate</a:t>
              </a:r>
            </a:p>
          </p:txBody>
        </p:sp>
        <p:sp>
          <p:nvSpPr>
            <p:cNvPr id="44042" name="Line 10"/>
            <p:cNvSpPr>
              <a:spLocks noChangeShapeType="1"/>
            </p:cNvSpPr>
            <p:nvPr/>
          </p:nvSpPr>
          <p:spPr bwMode="auto">
            <a:xfrm flipV="1">
              <a:off x="2016" y="2441"/>
              <a:ext cx="192" cy="38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cs typeface="+mn-cs"/>
              </a:endParaRPr>
            </a:p>
          </p:txBody>
        </p:sp>
        <p:sp>
          <p:nvSpPr>
            <p:cNvPr id="44043" name="Freeform 11"/>
            <p:cNvSpPr>
              <a:spLocks/>
            </p:cNvSpPr>
            <p:nvPr/>
          </p:nvSpPr>
          <p:spPr bwMode="auto">
            <a:xfrm>
              <a:off x="1910" y="1658"/>
              <a:ext cx="576" cy="233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432" y="56"/>
                </a:cxn>
                <a:cxn ang="0">
                  <a:pos x="576" y="344"/>
                </a:cxn>
              </a:cxnLst>
              <a:rect l="0" t="0" r="r" b="b"/>
              <a:pathLst>
                <a:path w="576" h="344">
                  <a:moveTo>
                    <a:pt x="0" y="8"/>
                  </a:moveTo>
                  <a:cubicBezTo>
                    <a:pt x="168" y="4"/>
                    <a:pt x="336" y="0"/>
                    <a:pt x="432" y="56"/>
                  </a:cubicBezTo>
                  <a:cubicBezTo>
                    <a:pt x="528" y="112"/>
                    <a:pt x="552" y="228"/>
                    <a:pt x="576" y="34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cs typeface="+mn-cs"/>
              </a:endParaRPr>
            </a:p>
          </p:txBody>
        </p:sp>
        <p:sp>
          <p:nvSpPr>
            <p:cNvPr id="44044" name="Text Box 12"/>
            <p:cNvSpPr txBox="1">
              <a:spLocks noChangeArrowheads="1"/>
            </p:cNvSpPr>
            <p:nvPr/>
          </p:nvSpPr>
          <p:spPr bwMode="auto">
            <a:xfrm>
              <a:off x="2525" y="1338"/>
              <a:ext cx="1889" cy="33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>
                  <a:latin typeface="+mj-lt"/>
                  <a:cs typeface="+mn-cs"/>
                </a:rPr>
                <a:t>Epidemic threshold</a:t>
              </a:r>
            </a:p>
          </p:txBody>
        </p:sp>
        <p:sp>
          <p:nvSpPr>
            <p:cNvPr id="44045" name="Line 13"/>
            <p:cNvSpPr>
              <a:spLocks noChangeShapeType="1"/>
            </p:cNvSpPr>
            <p:nvPr/>
          </p:nvSpPr>
          <p:spPr bwMode="auto">
            <a:xfrm flipH="1">
              <a:off x="3115" y="1680"/>
              <a:ext cx="96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cs typeface="+mn-cs"/>
              </a:endParaRPr>
            </a:p>
          </p:txBody>
        </p:sp>
        <p:sp>
          <p:nvSpPr>
            <p:cNvPr id="44046" name="Text Box 14"/>
            <p:cNvSpPr txBox="1">
              <a:spLocks noChangeArrowheads="1"/>
            </p:cNvSpPr>
            <p:nvPr/>
          </p:nvSpPr>
          <p:spPr bwMode="auto">
            <a:xfrm>
              <a:off x="3216" y="2682"/>
              <a:ext cx="1766" cy="601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>
                  <a:solidFill>
                    <a:srgbClr val="FF0000"/>
                  </a:solidFill>
                  <a:latin typeface="+mj-lt"/>
                  <a:cs typeface="+mn-cs"/>
                </a:rPr>
                <a:t>largest eigenvalue</a:t>
              </a:r>
            </a:p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>
                  <a:solidFill>
                    <a:srgbClr val="FF0000"/>
                  </a:solidFill>
                  <a:latin typeface="+mj-lt"/>
                  <a:cs typeface="+mn-cs"/>
                </a:rPr>
                <a:t>of adj. matrix </a:t>
              </a:r>
              <a:r>
                <a:rPr lang="en-US" sz="2800" b="1" i="1">
                  <a:solidFill>
                    <a:srgbClr val="FF0000"/>
                  </a:solidFill>
                  <a:latin typeface="+mj-lt"/>
                  <a:cs typeface="+mn-cs"/>
                </a:rPr>
                <a:t>A</a:t>
              </a:r>
            </a:p>
          </p:txBody>
        </p:sp>
        <p:sp>
          <p:nvSpPr>
            <p:cNvPr id="44047" name="Line 15"/>
            <p:cNvSpPr>
              <a:spLocks noChangeShapeType="1"/>
            </p:cNvSpPr>
            <p:nvPr/>
          </p:nvSpPr>
          <p:spPr bwMode="auto">
            <a:xfrm flipV="1">
              <a:off x="3934" y="2448"/>
              <a:ext cx="48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j-lt"/>
                <a:cs typeface="+mn-cs"/>
              </a:endParaRPr>
            </a:p>
          </p:txBody>
        </p:sp>
      </p:grpSp>
      <p:sp>
        <p:nvSpPr>
          <p:cNvPr id="23560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3561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F23042E3-3611-42EC-9D71-795F38ACF922}" type="slidenum">
              <a:rPr lang="en-US" altLang="en-US"/>
              <a:pPr/>
              <a:t>16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063"/>
            <a:r>
              <a:rPr lang="en-US" altLang="en-US" smtClean="0"/>
              <a:t>Experiments (AS graph)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33400" y="1524000"/>
          <a:ext cx="5867400" cy="498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Chart" r:id="rId3" imgW="11475000" imgH="8212680" progId="Excel.Sheet.8">
                  <p:embed/>
                </p:oleObj>
              </mc:Choice>
              <mc:Fallback>
                <p:oleObj name="Chart" r:id="rId3" imgW="11475000" imgH="8212680" progId="Excel.Shee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842" r="23552" b="18915"/>
                      <a:stretch>
                        <a:fillRect/>
                      </a:stretch>
                    </p:blipFill>
                    <p:spPr bwMode="auto">
                      <a:xfrm>
                        <a:off x="533400" y="1524000"/>
                        <a:ext cx="5867400" cy="4984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Line 5"/>
          <p:cNvSpPr>
            <a:spLocks noChangeShapeType="1"/>
          </p:cNvSpPr>
          <p:nvPr/>
        </p:nvSpPr>
        <p:spPr bwMode="auto">
          <a:xfrm flipH="1">
            <a:off x="5181600" y="2590800"/>
            <a:ext cx="1524000" cy="1828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Text Box 6"/>
          <p:cNvSpPr txBox="1">
            <a:spLocks noChangeArrowheads="1"/>
          </p:cNvSpPr>
          <p:nvPr/>
        </p:nvSpPr>
        <p:spPr bwMode="auto">
          <a:xfrm>
            <a:off x="6705600" y="2073275"/>
            <a:ext cx="2895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Clr>
                <a:srgbClr val="990000"/>
              </a:buClr>
              <a:buSzPct val="100000"/>
              <a:buFont typeface="Times New Roman" panose="02020603050405020304" pitchFamily="18" charset="0"/>
              <a:buNone/>
            </a:pPr>
            <a:r>
              <a:rPr lang="el-GR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l-GR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(above threshold)</a:t>
            </a:r>
            <a:endParaRPr lang="el-GR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0" name="Line 7"/>
          <p:cNvSpPr>
            <a:spLocks noChangeShapeType="1"/>
          </p:cNvSpPr>
          <p:nvPr/>
        </p:nvSpPr>
        <p:spPr bwMode="auto">
          <a:xfrm flipH="1">
            <a:off x="5181600" y="4522788"/>
            <a:ext cx="1309688" cy="6588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Text Box 8"/>
          <p:cNvSpPr txBox="1">
            <a:spLocks noChangeArrowheads="1"/>
          </p:cNvSpPr>
          <p:nvPr/>
        </p:nvSpPr>
        <p:spPr bwMode="auto">
          <a:xfrm>
            <a:off x="6491288" y="4114800"/>
            <a:ext cx="28051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Clr>
                <a:srgbClr val="990000"/>
              </a:buClr>
              <a:buSzPct val="100000"/>
              <a:buFont typeface="Times New Roman" panose="02020603050405020304" pitchFamily="18" charset="0"/>
              <a:buNone/>
            </a:pPr>
            <a:r>
              <a:rPr lang="el-GR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l-GR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(at the threshold)</a:t>
            </a:r>
            <a:endParaRPr lang="el-GR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2" name="Line 9"/>
          <p:cNvSpPr>
            <a:spLocks noChangeShapeType="1"/>
          </p:cNvSpPr>
          <p:nvPr/>
        </p:nvSpPr>
        <p:spPr bwMode="auto">
          <a:xfrm flipH="1" flipV="1">
            <a:off x="5181600" y="5486400"/>
            <a:ext cx="14478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Text Box 10"/>
          <p:cNvSpPr txBox="1">
            <a:spLocks noChangeArrowheads="1"/>
          </p:cNvSpPr>
          <p:nvPr/>
        </p:nvSpPr>
        <p:spPr bwMode="auto">
          <a:xfrm>
            <a:off x="6553200" y="5486400"/>
            <a:ext cx="28956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buClr>
                <a:srgbClr val="990000"/>
              </a:buClr>
              <a:buSzPct val="100000"/>
              <a:buFont typeface="Times New Roman" panose="02020603050405020304" pitchFamily="18" charset="0"/>
              <a:buNone/>
            </a:pPr>
            <a:r>
              <a:rPr lang="el-GR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l-GR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(below threshold)</a:t>
            </a:r>
            <a:endParaRPr lang="el-GR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4" name="Text Box 11"/>
          <p:cNvSpPr txBox="1">
            <a:spLocks noChangeArrowheads="1"/>
          </p:cNvSpPr>
          <p:nvPr/>
        </p:nvSpPr>
        <p:spPr bwMode="auto">
          <a:xfrm>
            <a:off x="6781800" y="1219200"/>
            <a:ext cx="2057400" cy="650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</a:rPr>
              <a:t>10,900 nodes and 31,180 edges</a:t>
            </a:r>
          </a:p>
        </p:txBody>
      </p:sp>
      <p:sp>
        <p:nvSpPr>
          <p:cNvPr id="1035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036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6874806F-7C39-4390-9BF6-81A9BC6FD8FA}" type="slidenum">
              <a:rPr lang="en-US" altLang="en-US"/>
              <a:pPr/>
              <a:t>17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Extensions: Information Survival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/>
              <a:t>Sensors gain new information</a:t>
            </a:r>
          </a:p>
          <a:p>
            <a:r>
              <a:rPr lang="en-US" altLang="en-US" smtClean="0"/>
              <a:t>but they may die due to harsh environment or battery failure</a:t>
            </a:r>
          </a:p>
          <a:p>
            <a:r>
              <a:rPr lang="en-US" altLang="en-US" smtClean="0"/>
              <a:t>so they occasionally try to transmit data to nearby sensors</a:t>
            </a:r>
          </a:p>
          <a:p>
            <a:r>
              <a:rPr lang="en-US" altLang="en-US" smtClean="0"/>
              <a:t>and failed sensors are occasionally replaced.</a:t>
            </a:r>
          </a:p>
          <a:p>
            <a:r>
              <a:rPr lang="en-US" altLang="en-US" smtClean="0"/>
              <a:t>Under what conditions does the information survive?</a:t>
            </a:r>
          </a:p>
          <a:p>
            <a:endParaRPr lang="en-US" altLang="en-US" smtClean="0"/>
          </a:p>
        </p:txBody>
      </p:sp>
      <p:sp>
        <p:nvSpPr>
          <p:cNvPr id="2458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458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5759D3FF-ACA3-4190-A218-31991EAD6286}" type="slidenum">
              <a:rPr lang="en-US" altLang="en-US"/>
              <a:pPr/>
              <a:t>18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686800" cy="49530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Each sensor is in one of 3 states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Sensor: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Dies with prob. </a:t>
            </a:r>
            <a:r>
              <a:rPr lang="el-GR" dirty="0" smtClean="0"/>
              <a:t>δ</a:t>
            </a: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Transmits message with prob. </a:t>
            </a:r>
            <a:r>
              <a:rPr lang="el-GR" dirty="0" smtClean="0"/>
              <a:t>β</a:t>
            </a: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Is repaired with prob. </a:t>
            </a:r>
            <a:r>
              <a:rPr lang="el-GR" dirty="0" smtClean="0"/>
              <a:t>γ</a:t>
            </a:r>
            <a:endParaRPr lang="en-US" dirty="0" smtClean="0"/>
          </a:p>
        </p:txBody>
      </p:sp>
      <p:grpSp>
        <p:nvGrpSpPr>
          <p:cNvPr id="25603" name="Group 7"/>
          <p:cNvGrpSpPr>
            <a:grpSpLocks/>
          </p:cNvGrpSpPr>
          <p:nvPr/>
        </p:nvGrpSpPr>
        <p:grpSpPr bwMode="auto">
          <a:xfrm>
            <a:off x="2054225" y="2057400"/>
            <a:ext cx="4651375" cy="2743200"/>
            <a:chOff x="2286000" y="1524000"/>
            <a:chExt cx="4803775" cy="3094038"/>
          </a:xfrm>
        </p:grpSpPr>
        <p:pic>
          <p:nvPicPr>
            <p:cNvPr id="2560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2"/>
            <a:stretch>
              <a:fillRect/>
            </a:stretch>
          </p:blipFill>
          <p:spPr bwMode="auto">
            <a:xfrm>
              <a:off x="2286000" y="1524000"/>
              <a:ext cx="4803775" cy="3094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09" name="Oval 5"/>
            <p:cNvSpPr>
              <a:spLocks noChangeArrowheads="1"/>
            </p:cNvSpPr>
            <p:nvPr/>
          </p:nvSpPr>
          <p:spPr bwMode="auto">
            <a:xfrm>
              <a:off x="5257800" y="2209800"/>
              <a:ext cx="685800" cy="685800"/>
            </a:xfrm>
            <a:prstGeom prst="ellipse">
              <a:avLst/>
            </a:prstGeom>
            <a:solidFill>
              <a:srgbClr val="006600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 type="none" w="sm" len="sm"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10" name="Oval 6"/>
            <p:cNvSpPr>
              <a:spLocks noChangeArrowheads="1"/>
            </p:cNvSpPr>
            <p:nvPr/>
          </p:nvSpPr>
          <p:spPr bwMode="auto">
            <a:xfrm>
              <a:off x="3276600" y="2133600"/>
              <a:ext cx="685800" cy="685800"/>
            </a:xfrm>
            <a:prstGeom prst="ellipse">
              <a:avLst/>
            </a:prstGeom>
            <a:solidFill>
              <a:schemeClr val="tx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 type="none" w="sm" len="sm"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11" name="Oval 7"/>
            <p:cNvSpPr>
              <a:spLocks noChangeArrowheads="1"/>
            </p:cNvSpPr>
            <p:nvPr/>
          </p:nvSpPr>
          <p:spPr bwMode="auto">
            <a:xfrm>
              <a:off x="4267200" y="3429000"/>
              <a:ext cx="685800" cy="685800"/>
            </a:xfrm>
            <a:prstGeom prst="ellipse">
              <a:avLst/>
            </a:prstGeom>
            <a:solidFill>
              <a:schemeClr val="accent2">
                <a:alpha val="5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 type="none" w="sm" len="sm"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Information Survival: The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2971800"/>
            <a:ext cx="5791200" cy="1446213"/>
          </a:xfrm>
          <a:prstGeom prst="rect">
            <a:avLst/>
          </a:prstGeom>
          <a:solidFill>
            <a:srgbClr val="92D050"/>
          </a:solidFill>
          <a:ln w="76200">
            <a:solidFill>
              <a:schemeClr val="accent3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>
                <a:latin typeface="+mn-lt"/>
                <a:cs typeface="+mn-cs"/>
              </a:rPr>
              <a:t>Will the message/ information survive?</a:t>
            </a:r>
            <a:endParaRPr lang="en-US" sz="4400">
              <a:latin typeface="+mn-lt"/>
              <a:cs typeface="+mn-cs"/>
            </a:endParaRPr>
          </a:p>
        </p:txBody>
      </p:sp>
      <p:sp>
        <p:nvSpPr>
          <p:cNvPr id="25606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5607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B7F6F36F-6077-4702-B23C-A4CC1D889E0C}" type="slidenum">
              <a:rPr lang="en-US" altLang="en-US"/>
              <a:pPr/>
              <a:t>19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Tutorial outline</a:t>
            </a:r>
          </a:p>
        </p:txBody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/>
              <a:t>Part 1: </a:t>
            </a:r>
            <a:r>
              <a:rPr lang="en-US" sz="2800" dirty="0" smtClean="0"/>
              <a:t>Structure and models for networks</a:t>
            </a:r>
            <a:endParaRPr lang="en-US" sz="2800" dirty="0"/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/>
              <a:t>What are properties of large graphs?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/>
              <a:t>How do we model them?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C00000"/>
                </a:solidFill>
              </a:rPr>
              <a:t>Part 2: </a:t>
            </a:r>
            <a:r>
              <a:rPr lang="en-US" sz="2800" dirty="0" smtClean="0">
                <a:solidFill>
                  <a:srgbClr val="C00000"/>
                </a:solidFill>
              </a:rPr>
              <a:t>Dynamics of networks</a:t>
            </a:r>
            <a:endParaRPr lang="en-US" sz="2800" dirty="0">
              <a:solidFill>
                <a:srgbClr val="C00000"/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Diffusion and cascading behavior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How do viruses and information propagate?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Part 3: Matrix tools for mining graphs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smtClean="0"/>
              <a:t>Singular value decomposition (SVD)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smtClean="0"/>
              <a:t>Random walks</a:t>
            </a:r>
            <a:endParaRPr lang="en-US" sz="2400" dirty="0" smtClean="0">
              <a:solidFill>
                <a:srgbClr val="C0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sz="2800" dirty="0" smtClean="0"/>
              <a:t>Part </a:t>
            </a:r>
            <a:r>
              <a:rPr lang="en-US" sz="2800" dirty="0"/>
              <a:t>4</a:t>
            </a:r>
            <a:r>
              <a:rPr lang="en-US" sz="2800" dirty="0" smtClean="0"/>
              <a:t>: </a:t>
            </a:r>
            <a:r>
              <a:rPr lang="en-US" sz="2800" dirty="0"/>
              <a:t>Case studies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smtClean="0"/>
              <a:t>240 million MSN instant messenger network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smtClean="0"/>
              <a:t>Graph projections: how does the web look like</a:t>
            </a:r>
            <a:endParaRPr lang="en-US" sz="2400" dirty="0"/>
          </a:p>
        </p:txBody>
      </p:sp>
      <p:sp>
        <p:nvSpPr>
          <p:cNvPr id="9220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9221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4581789A-4916-4ADD-A303-189993FB06A2}" type="slidenum">
              <a:rPr lang="en-US" altLang="en-US"/>
              <a:pPr/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Information Survival Threshold</a:t>
            </a:r>
          </a:p>
        </p:txBody>
      </p:sp>
      <p:pic>
        <p:nvPicPr>
          <p:cNvPr id="2662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3352800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817688"/>
            <a:ext cx="3581400" cy="25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838200" y="4572000"/>
            <a:ext cx="7458075" cy="1570038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/>
          </a:ln>
          <a:effectLst/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u="sng" dirty="0">
                <a:latin typeface="+mj-lt"/>
                <a:cs typeface="+mn-cs"/>
              </a:rPr>
              <a:t>Theorem</a:t>
            </a:r>
            <a:r>
              <a:rPr lang="en-US" sz="3200" dirty="0">
                <a:latin typeface="+mj-lt"/>
                <a:cs typeface="+mn-cs"/>
              </a:rPr>
              <a:t> [</a:t>
            </a:r>
            <a:r>
              <a:rPr lang="en-US" sz="3200" dirty="0" err="1">
                <a:latin typeface="+mj-lt"/>
                <a:cs typeface="+mn-cs"/>
              </a:rPr>
              <a:t>Chakrabarti</a:t>
            </a:r>
            <a:r>
              <a:rPr lang="en-US" sz="3200" dirty="0">
                <a:latin typeface="+mj-lt"/>
                <a:cs typeface="+mn-cs"/>
              </a:rPr>
              <a:t> et al. 2007]: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latin typeface="+mj-lt"/>
                <a:cs typeface="+mn-cs"/>
              </a:rPr>
              <a:t>If the </a:t>
            </a:r>
            <a:r>
              <a:rPr lang="en-US" sz="3200" dirty="0">
                <a:latin typeface="+mj-lt"/>
                <a:cs typeface="+mn-cs"/>
              </a:rPr>
              <a:t>survivability score </a:t>
            </a:r>
            <a:r>
              <a:rPr lang="en-US" sz="3200" i="1" dirty="0">
                <a:latin typeface="+mj-lt"/>
                <a:cs typeface="+mn-cs"/>
              </a:rPr>
              <a:t>s</a:t>
            </a:r>
            <a:r>
              <a:rPr lang="en-US" sz="3200" dirty="0">
                <a:latin typeface="+mj-lt"/>
                <a:cs typeface="+mn-cs"/>
              </a:rPr>
              <a:t>=|</a:t>
            </a:r>
            <a:r>
              <a:rPr lang="en-US" sz="3200" i="1" dirty="0">
                <a:latin typeface="+mj-lt"/>
                <a:cs typeface="+mn-cs"/>
              </a:rPr>
              <a:t>λ</a:t>
            </a:r>
            <a:r>
              <a:rPr lang="en-US" sz="3200" i="1" baseline="-25000" dirty="0">
                <a:latin typeface="+mj-lt"/>
                <a:cs typeface="+mn-cs"/>
              </a:rPr>
              <a:t>1,S</a:t>
            </a:r>
            <a:r>
              <a:rPr lang="en-US" sz="3200" dirty="0">
                <a:latin typeface="+mj-lt"/>
                <a:cs typeface="+mn-cs"/>
              </a:rPr>
              <a:t>| </a:t>
            </a:r>
            <a:r>
              <a:rPr lang="en-US" sz="3200" dirty="0">
                <a:latin typeface="+mj-lt"/>
                <a:cs typeface="+mn-cs"/>
              </a:rPr>
              <a:t>obeys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i="1" dirty="0">
                <a:latin typeface="+mj-lt"/>
                <a:cs typeface="+mn-cs"/>
              </a:rPr>
              <a:t>s &lt; 1</a:t>
            </a:r>
            <a:endParaRPr lang="en-US" sz="3200" dirty="0">
              <a:latin typeface="+mj-lt"/>
              <a:cs typeface="+mn-cs"/>
            </a:endParaRPr>
          </a:p>
        </p:txBody>
      </p:sp>
      <p:sp>
        <p:nvSpPr>
          <p:cNvPr id="26630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6631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F7BD8360-A3F4-4D08-BD81-E88561C36B75}" type="slidenum">
              <a:rPr lang="en-US" altLang="en-US"/>
              <a:pPr/>
              <a:t>20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Information Survival Threshold</a:t>
            </a:r>
          </a:p>
        </p:txBody>
      </p:sp>
      <p:pic>
        <p:nvPicPr>
          <p:cNvPr id="2765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3006725"/>
            <a:ext cx="2641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006725"/>
            <a:ext cx="26003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268446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Box 8"/>
          <p:cNvSpPr txBox="1">
            <a:spLocks noChangeArrowheads="1"/>
          </p:cNvSpPr>
          <p:nvPr/>
        </p:nvSpPr>
        <p:spPr bwMode="auto">
          <a:xfrm>
            <a:off x="533400" y="1676400"/>
            <a:ext cx="74676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/>
              <a:t>Does it matter how many  sensors initially carry the information?</a:t>
            </a:r>
          </a:p>
        </p:txBody>
      </p:sp>
      <p:sp>
        <p:nvSpPr>
          <p:cNvPr id="27655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7656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2287536D-39F8-4319-A385-8DAF8DB9DD8C}" type="slidenum">
              <a:rPr lang="en-US" altLang="en-US"/>
              <a:pPr/>
              <a:t>21</a:t>
            </a:fld>
            <a:endParaRPr lang="en-US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B) Models of Diffusion in Networks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/>
              <a:t>Initially some nodes are active</a:t>
            </a:r>
          </a:p>
          <a:p>
            <a:r>
              <a:rPr lang="en-US" altLang="en-US" smtClean="0"/>
              <a:t>Active nodes spread their influence on the other nodes, and so on …</a:t>
            </a:r>
            <a:endParaRPr lang="en-US" altLang="en-US" i="1" baseline="-25000" smtClean="0"/>
          </a:p>
          <a:p>
            <a:pPr>
              <a:buFont typeface="Wingdings" panose="05000000000000000000" pitchFamily="2" charset="2"/>
              <a:buNone/>
            </a:pPr>
            <a:endParaRPr lang="en-US" altLang="en-US" i="1" baseline="-25000" smtClean="0"/>
          </a:p>
          <a:p>
            <a:endParaRPr lang="en-US" altLang="en-US" smtClean="0"/>
          </a:p>
        </p:txBody>
      </p:sp>
      <p:sp>
        <p:nvSpPr>
          <p:cNvPr id="4" name="Oval 3"/>
          <p:cNvSpPr/>
          <p:nvPr/>
        </p:nvSpPr>
        <p:spPr>
          <a:xfrm>
            <a:off x="2370138" y="5976938"/>
            <a:ext cx="496887" cy="500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c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71700" y="4475163"/>
            <a:ext cx="496888" cy="500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b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56138" y="4675188"/>
            <a:ext cx="496887" cy="5000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e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63925" y="3373438"/>
            <a:ext cx="496888" cy="5000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a</a:t>
            </a: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49900" y="3473450"/>
            <a:ext cx="496888" cy="5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d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60800" y="5675313"/>
            <a:ext cx="496888" cy="501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g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63913" y="4575175"/>
            <a:ext cx="496887" cy="5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f</a:t>
            </a: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46788" y="4875213"/>
            <a:ext cx="496887" cy="500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h</a:t>
            </a: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53025" y="5876925"/>
            <a:ext cx="496888" cy="5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i</a:t>
            </a:r>
            <a:endParaRPr lang="en-US"/>
          </a:p>
        </p:txBody>
      </p:sp>
      <p:cxnSp>
        <p:nvCxnSpPr>
          <p:cNvPr id="20" name="Straight Arrow Connector 19"/>
          <p:cNvCxnSpPr>
            <a:stCxn id="13" idx="4"/>
            <a:endCxn id="16" idx="1"/>
          </p:cNvCxnSpPr>
          <p:nvPr/>
        </p:nvCxnSpPr>
        <p:spPr>
          <a:xfrm rot="16200000" flipH="1">
            <a:off x="5472113" y="4300538"/>
            <a:ext cx="974725" cy="3206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13" idx="2"/>
          </p:cNvCxnSpPr>
          <p:nvPr/>
        </p:nvCxnSpPr>
        <p:spPr>
          <a:xfrm>
            <a:off x="3960813" y="3622675"/>
            <a:ext cx="1589087" cy="101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2"/>
            <a:endCxn id="10" idx="6"/>
          </p:cNvCxnSpPr>
          <p:nvPr/>
        </p:nvCxnSpPr>
        <p:spPr>
          <a:xfrm rot="10800000">
            <a:off x="2668588" y="4724400"/>
            <a:ext cx="695325" cy="10001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6"/>
            <a:endCxn id="18" idx="2"/>
          </p:cNvCxnSpPr>
          <p:nvPr/>
        </p:nvCxnSpPr>
        <p:spPr>
          <a:xfrm>
            <a:off x="4357688" y="5926138"/>
            <a:ext cx="795337" cy="2000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11" idx="7"/>
          </p:cNvCxnSpPr>
          <p:nvPr/>
        </p:nvCxnSpPr>
        <p:spPr>
          <a:xfrm rot="5400000">
            <a:off x="4927600" y="4052888"/>
            <a:ext cx="847725" cy="5429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4"/>
            <a:endCxn id="15" idx="0"/>
          </p:cNvCxnSpPr>
          <p:nvPr/>
        </p:nvCxnSpPr>
        <p:spPr>
          <a:xfrm rot="5400000">
            <a:off x="3311525" y="4175125"/>
            <a:ext cx="701675" cy="984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4"/>
            <a:endCxn id="4" idx="0"/>
          </p:cNvCxnSpPr>
          <p:nvPr/>
        </p:nvCxnSpPr>
        <p:spPr>
          <a:xfrm rot="16200000" flipH="1">
            <a:off x="2017712" y="5376863"/>
            <a:ext cx="1001713" cy="1984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3"/>
            <a:endCxn id="14" idx="7"/>
          </p:cNvCxnSpPr>
          <p:nvPr/>
        </p:nvCxnSpPr>
        <p:spPr>
          <a:xfrm rot="5400000">
            <a:off x="4183063" y="5203825"/>
            <a:ext cx="647700" cy="4445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6"/>
          </p:cNvCxnSpPr>
          <p:nvPr/>
        </p:nvCxnSpPr>
        <p:spPr>
          <a:xfrm rot="10800000">
            <a:off x="3860800" y="4824413"/>
            <a:ext cx="795338" cy="50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4"/>
            <a:endCxn id="14" idx="1"/>
          </p:cNvCxnSpPr>
          <p:nvPr/>
        </p:nvCxnSpPr>
        <p:spPr>
          <a:xfrm rot="16200000" flipH="1">
            <a:off x="3436144" y="5252244"/>
            <a:ext cx="674687" cy="3206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4" idx="7"/>
          </p:cNvCxnSpPr>
          <p:nvPr/>
        </p:nvCxnSpPr>
        <p:spPr>
          <a:xfrm rot="5400000">
            <a:off x="2591594" y="5204619"/>
            <a:ext cx="1047750" cy="6429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8" idx="7"/>
            <a:endCxn id="16" idx="3"/>
          </p:cNvCxnSpPr>
          <p:nvPr/>
        </p:nvCxnSpPr>
        <p:spPr>
          <a:xfrm rot="5400000" flipH="1" flipV="1">
            <a:off x="5524501" y="5354637"/>
            <a:ext cx="647700" cy="5429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8" idx="1"/>
            <a:endCxn id="11" idx="4"/>
          </p:cNvCxnSpPr>
          <p:nvPr/>
        </p:nvCxnSpPr>
        <p:spPr>
          <a:xfrm rot="16200000" flipV="1">
            <a:off x="4677569" y="5401469"/>
            <a:ext cx="774700" cy="3222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2" idx="5"/>
            <a:endCxn id="11" idx="1"/>
          </p:cNvCxnSpPr>
          <p:nvPr/>
        </p:nvCxnSpPr>
        <p:spPr>
          <a:xfrm rot="16200000" flipH="1">
            <a:off x="3834607" y="3853656"/>
            <a:ext cx="947738" cy="8413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7"/>
            <a:endCxn id="12" idx="3"/>
          </p:cNvCxnSpPr>
          <p:nvPr/>
        </p:nvCxnSpPr>
        <p:spPr>
          <a:xfrm rot="5400000" flipH="1" flipV="1">
            <a:off x="2691606" y="3704432"/>
            <a:ext cx="747713" cy="939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5545138" y="3471863"/>
            <a:ext cx="496887" cy="5000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d</a:t>
            </a:r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362325" y="4581525"/>
            <a:ext cx="496888" cy="50006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f</a:t>
            </a:r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371725" y="5970588"/>
            <a:ext cx="496888" cy="5000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c</a:t>
            </a:r>
            <a:endParaRPr lang="en-US"/>
          </a:p>
        </p:txBody>
      </p:sp>
      <p:sp>
        <p:nvSpPr>
          <p:cNvPr id="28703" name="Footer Placeholder 3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8704" name="Slide Number Placeholder 3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0E74C08B-AF7D-4A0D-BE8F-A3C4AC9625F3}" type="slidenum">
              <a:rPr lang="en-US" altLang="en-US"/>
              <a:pPr/>
              <a:t>22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6" grpId="0" animBg="1"/>
      <p:bldP spid="9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Threshold Model [Granovetter ‘78]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600200"/>
            <a:ext cx="8153400" cy="19812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Initially some nodes are active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Each edge </a:t>
            </a:r>
            <a:r>
              <a:rPr lang="en-US" i="1" smtClean="0"/>
              <a:t>(</a:t>
            </a:r>
            <a:r>
              <a:rPr lang="en-US" i="1" err="1" smtClean="0"/>
              <a:t>u,v</a:t>
            </a:r>
            <a:r>
              <a:rPr lang="en-US" i="1" smtClean="0"/>
              <a:t>) </a:t>
            </a:r>
            <a:r>
              <a:rPr lang="en-US" smtClean="0"/>
              <a:t>has weight </a:t>
            </a:r>
            <a:r>
              <a:rPr lang="en-US" i="1" err="1" smtClean="0"/>
              <a:t>w</a:t>
            </a:r>
            <a:r>
              <a:rPr lang="en-US" i="1" baseline="-25000" err="1" smtClean="0"/>
              <a:t>uv</a:t>
            </a:r>
            <a:endParaRPr lang="en-US" i="1" baseline="-2500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Each node has a threshold </a:t>
            </a:r>
            <a:r>
              <a:rPr lang="en-US" i="1" smtClean="0"/>
              <a:t>t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Node </a:t>
            </a:r>
            <a:r>
              <a:rPr lang="en-US" i="1" smtClean="0"/>
              <a:t>u</a:t>
            </a:r>
            <a:r>
              <a:rPr lang="en-US" smtClean="0"/>
              <a:t> activates if </a:t>
            </a:r>
            <a:r>
              <a:rPr lang="en-US" i="1" smtClean="0"/>
              <a:t>t &lt; </a:t>
            </a:r>
            <a:r>
              <a:rPr lang="el-GR" i="1" smtClean="0"/>
              <a:t>Σ</a:t>
            </a:r>
            <a:r>
              <a:rPr lang="en-US" i="1" baseline="-25000" smtClean="0"/>
              <a:t>active(u)</a:t>
            </a:r>
            <a:r>
              <a:rPr lang="en-US" i="1" smtClean="0"/>
              <a:t> </a:t>
            </a:r>
            <a:r>
              <a:rPr lang="en-US" i="1" err="1" smtClean="0"/>
              <a:t>w</a:t>
            </a:r>
            <a:r>
              <a:rPr lang="en-US" i="1" baseline="-25000" err="1" smtClean="0"/>
              <a:t>uv</a:t>
            </a:r>
            <a:endParaRPr lang="en-US" i="1" baseline="-2500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endParaRPr lang="en-US" i="1" baseline="-2500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smtClean="0"/>
          </a:p>
        </p:txBody>
      </p:sp>
      <p:sp>
        <p:nvSpPr>
          <p:cNvPr id="4" name="Oval 3"/>
          <p:cNvSpPr/>
          <p:nvPr/>
        </p:nvSpPr>
        <p:spPr>
          <a:xfrm>
            <a:off x="2301875" y="6205538"/>
            <a:ext cx="496888" cy="500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.6</a:t>
            </a:r>
            <a:endParaRPr lang="en-US" sz="1600" b="1"/>
          </a:p>
        </p:txBody>
      </p:sp>
      <p:sp>
        <p:nvSpPr>
          <p:cNvPr id="10" name="Oval 9"/>
          <p:cNvSpPr/>
          <p:nvPr/>
        </p:nvSpPr>
        <p:spPr>
          <a:xfrm>
            <a:off x="2103438" y="4703763"/>
            <a:ext cx="496887" cy="500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.8</a:t>
            </a:r>
            <a:endParaRPr lang="en-US" sz="1600" b="1"/>
          </a:p>
        </p:txBody>
      </p:sp>
      <p:sp>
        <p:nvSpPr>
          <p:cNvPr id="11" name="Oval 10"/>
          <p:cNvSpPr/>
          <p:nvPr/>
        </p:nvSpPr>
        <p:spPr>
          <a:xfrm>
            <a:off x="4572000" y="4903788"/>
            <a:ext cx="496888" cy="5000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0</a:t>
            </a:r>
            <a:endParaRPr lang="en-US" sz="1600" b="1"/>
          </a:p>
        </p:txBody>
      </p:sp>
      <p:sp>
        <p:nvSpPr>
          <p:cNvPr id="12" name="Oval 11"/>
          <p:cNvSpPr/>
          <p:nvPr/>
        </p:nvSpPr>
        <p:spPr>
          <a:xfrm>
            <a:off x="3395663" y="3602038"/>
            <a:ext cx="496887" cy="50006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0</a:t>
            </a:r>
            <a:endParaRPr lang="en-US" sz="1600" b="1"/>
          </a:p>
        </p:txBody>
      </p:sp>
      <p:sp>
        <p:nvSpPr>
          <p:cNvPr id="13" name="Oval 12"/>
          <p:cNvSpPr/>
          <p:nvPr/>
        </p:nvSpPr>
        <p:spPr>
          <a:xfrm>
            <a:off x="5483225" y="3702050"/>
            <a:ext cx="496888" cy="5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.5</a:t>
            </a:r>
            <a:endParaRPr lang="en-US" sz="1600" b="1"/>
          </a:p>
        </p:txBody>
      </p:sp>
      <p:sp>
        <p:nvSpPr>
          <p:cNvPr id="14" name="Oval 13"/>
          <p:cNvSpPr/>
          <p:nvPr/>
        </p:nvSpPr>
        <p:spPr>
          <a:xfrm>
            <a:off x="3794125" y="5903913"/>
            <a:ext cx="496888" cy="501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.6</a:t>
            </a:r>
            <a:endParaRPr lang="en-US" sz="1600" b="1"/>
          </a:p>
        </p:txBody>
      </p:sp>
      <p:sp>
        <p:nvSpPr>
          <p:cNvPr id="15" name="Oval 14"/>
          <p:cNvSpPr/>
          <p:nvPr/>
        </p:nvSpPr>
        <p:spPr>
          <a:xfrm>
            <a:off x="3297238" y="4803775"/>
            <a:ext cx="496887" cy="5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.5</a:t>
            </a:r>
            <a:endParaRPr lang="en-US" sz="1600" b="1"/>
          </a:p>
        </p:txBody>
      </p:sp>
      <p:sp>
        <p:nvSpPr>
          <p:cNvPr id="16" name="Oval 15"/>
          <p:cNvSpPr/>
          <p:nvPr/>
        </p:nvSpPr>
        <p:spPr>
          <a:xfrm>
            <a:off x="5980113" y="5103813"/>
            <a:ext cx="496887" cy="500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.4</a:t>
            </a:r>
            <a:endParaRPr lang="en-US" sz="1600" b="1"/>
          </a:p>
        </p:txBody>
      </p:sp>
      <p:sp>
        <p:nvSpPr>
          <p:cNvPr id="18" name="Oval 17"/>
          <p:cNvSpPr/>
          <p:nvPr/>
        </p:nvSpPr>
        <p:spPr>
          <a:xfrm>
            <a:off x="5084763" y="6105525"/>
            <a:ext cx="498475" cy="50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.4</a:t>
            </a:r>
            <a:endParaRPr lang="en-US" sz="1600" b="1"/>
          </a:p>
        </p:txBody>
      </p:sp>
      <p:cxnSp>
        <p:nvCxnSpPr>
          <p:cNvPr id="20" name="Straight Arrow Connector 19"/>
          <p:cNvCxnSpPr>
            <a:stCxn id="13" idx="4"/>
            <a:endCxn id="16" idx="1"/>
          </p:cNvCxnSpPr>
          <p:nvPr/>
        </p:nvCxnSpPr>
        <p:spPr>
          <a:xfrm rot="16200000" flipH="1">
            <a:off x="5404644" y="4528344"/>
            <a:ext cx="974725" cy="3222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13" idx="2"/>
          </p:cNvCxnSpPr>
          <p:nvPr/>
        </p:nvCxnSpPr>
        <p:spPr>
          <a:xfrm>
            <a:off x="3892550" y="3851275"/>
            <a:ext cx="1590675" cy="101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2"/>
            <a:endCxn id="10" idx="6"/>
          </p:cNvCxnSpPr>
          <p:nvPr/>
        </p:nvCxnSpPr>
        <p:spPr>
          <a:xfrm rot="10800000">
            <a:off x="2600325" y="4953000"/>
            <a:ext cx="696913" cy="10001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6"/>
            <a:endCxn id="18" idx="2"/>
          </p:cNvCxnSpPr>
          <p:nvPr/>
        </p:nvCxnSpPr>
        <p:spPr>
          <a:xfrm>
            <a:off x="4291013" y="6154738"/>
            <a:ext cx="793750" cy="2000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11" idx="7"/>
          </p:cNvCxnSpPr>
          <p:nvPr/>
        </p:nvCxnSpPr>
        <p:spPr>
          <a:xfrm rot="5400000">
            <a:off x="4852194" y="4272757"/>
            <a:ext cx="847725" cy="56038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4"/>
            <a:endCxn id="15" idx="0"/>
          </p:cNvCxnSpPr>
          <p:nvPr/>
        </p:nvCxnSpPr>
        <p:spPr>
          <a:xfrm rot="5400000">
            <a:off x="3244056" y="4402932"/>
            <a:ext cx="701675" cy="10001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4"/>
            <a:endCxn id="4" idx="0"/>
          </p:cNvCxnSpPr>
          <p:nvPr/>
        </p:nvCxnSpPr>
        <p:spPr>
          <a:xfrm rot="16200000" flipH="1">
            <a:off x="1951037" y="5605463"/>
            <a:ext cx="1001713" cy="1984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3"/>
            <a:endCxn id="14" idx="7"/>
          </p:cNvCxnSpPr>
          <p:nvPr/>
        </p:nvCxnSpPr>
        <p:spPr>
          <a:xfrm rot="5400000">
            <a:off x="4107657" y="5441156"/>
            <a:ext cx="647700" cy="4270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  <a:endCxn id="15" idx="6"/>
          </p:cNvCxnSpPr>
          <p:nvPr/>
        </p:nvCxnSpPr>
        <p:spPr>
          <a:xfrm rot="10800000">
            <a:off x="3794125" y="5053013"/>
            <a:ext cx="777875" cy="10001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4"/>
            <a:endCxn id="14" idx="1"/>
          </p:cNvCxnSpPr>
          <p:nvPr/>
        </p:nvCxnSpPr>
        <p:spPr>
          <a:xfrm rot="16200000" flipH="1">
            <a:off x="3367882" y="5480844"/>
            <a:ext cx="674687" cy="3206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4" idx="7"/>
          </p:cNvCxnSpPr>
          <p:nvPr/>
        </p:nvCxnSpPr>
        <p:spPr>
          <a:xfrm rot="5400000">
            <a:off x="2524125" y="5434013"/>
            <a:ext cx="1047750" cy="6413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8" idx="7"/>
            <a:endCxn id="16" idx="3"/>
          </p:cNvCxnSpPr>
          <p:nvPr/>
        </p:nvCxnSpPr>
        <p:spPr>
          <a:xfrm rot="5400000" flipH="1" flipV="1">
            <a:off x="5457826" y="5583237"/>
            <a:ext cx="647700" cy="5429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8" idx="1"/>
            <a:endCxn id="11" idx="4"/>
          </p:cNvCxnSpPr>
          <p:nvPr/>
        </p:nvCxnSpPr>
        <p:spPr>
          <a:xfrm rot="16200000" flipV="1">
            <a:off x="4602163" y="5622925"/>
            <a:ext cx="774700" cy="3365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2" idx="5"/>
            <a:endCxn id="11" idx="1"/>
          </p:cNvCxnSpPr>
          <p:nvPr/>
        </p:nvCxnSpPr>
        <p:spPr>
          <a:xfrm rot="16200000" flipH="1">
            <a:off x="3758406" y="4090194"/>
            <a:ext cx="947738" cy="8255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7"/>
            <a:endCxn id="12" idx="3"/>
          </p:cNvCxnSpPr>
          <p:nvPr/>
        </p:nvCxnSpPr>
        <p:spPr>
          <a:xfrm rot="5400000" flipH="1" flipV="1">
            <a:off x="2624137" y="3932238"/>
            <a:ext cx="747713" cy="9413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24" name="TextBox 75"/>
          <p:cNvSpPr txBox="1">
            <a:spLocks noChangeArrowheads="1"/>
          </p:cNvSpPr>
          <p:nvPr/>
        </p:nvSpPr>
        <p:spPr bwMode="auto">
          <a:xfrm>
            <a:off x="4291013" y="3516313"/>
            <a:ext cx="476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29725" name="TextBox 76"/>
          <p:cNvSpPr txBox="1">
            <a:spLocks noChangeArrowheads="1"/>
          </p:cNvSpPr>
          <p:nvPr/>
        </p:nvSpPr>
        <p:spPr bwMode="auto">
          <a:xfrm>
            <a:off x="4291013" y="6205538"/>
            <a:ext cx="476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29726" name="TextBox 77"/>
          <p:cNvSpPr txBox="1">
            <a:spLocks noChangeArrowheads="1"/>
          </p:cNvSpPr>
          <p:nvPr/>
        </p:nvSpPr>
        <p:spPr bwMode="auto">
          <a:xfrm>
            <a:off x="1962150" y="5419725"/>
            <a:ext cx="476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29727" name="TextBox 78"/>
          <p:cNvSpPr txBox="1">
            <a:spLocks noChangeArrowheads="1"/>
          </p:cNvSpPr>
          <p:nvPr/>
        </p:nvSpPr>
        <p:spPr bwMode="auto">
          <a:xfrm>
            <a:off x="2571750" y="4125913"/>
            <a:ext cx="476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29728" name="TextBox 79"/>
          <p:cNvSpPr txBox="1">
            <a:spLocks noChangeArrowheads="1"/>
          </p:cNvSpPr>
          <p:nvPr/>
        </p:nvSpPr>
        <p:spPr bwMode="auto">
          <a:xfrm>
            <a:off x="4095750" y="4117975"/>
            <a:ext cx="476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29729" name="TextBox 80"/>
          <p:cNvSpPr txBox="1">
            <a:spLocks noChangeArrowheads="1"/>
          </p:cNvSpPr>
          <p:nvPr/>
        </p:nvSpPr>
        <p:spPr bwMode="auto">
          <a:xfrm>
            <a:off x="2724150" y="4964113"/>
            <a:ext cx="476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29730" name="TextBox 81"/>
          <p:cNvSpPr txBox="1">
            <a:spLocks noChangeArrowheads="1"/>
          </p:cNvSpPr>
          <p:nvPr/>
        </p:nvSpPr>
        <p:spPr bwMode="auto">
          <a:xfrm>
            <a:off x="5856288" y="4402138"/>
            <a:ext cx="476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29731" name="TextBox 82"/>
          <p:cNvSpPr txBox="1">
            <a:spLocks noChangeArrowheads="1"/>
          </p:cNvSpPr>
          <p:nvPr/>
        </p:nvSpPr>
        <p:spPr bwMode="auto">
          <a:xfrm>
            <a:off x="3657600" y="5345113"/>
            <a:ext cx="476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29732" name="TextBox 83"/>
          <p:cNvSpPr txBox="1">
            <a:spLocks noChangeArrowheads="1"/>
          </p:cNvSpPr>
          <p:nvPr/>
        </p:nvSpPr>
        <p:spPr bwMode="auto">
          <a:xfrm>
            <a:off x="4986338" y="5503863"/>
            <a:ext cx="476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29733" name="TextBox 84"/>
          <p:cNvSpPr txBox="1">
            <a:spLocks noChangeArrowheads="1"/>
          </p:cNvSpPr>
          <p:nvPr/>
        </p:nvSpPr>
        <p:spPr bwMode="auto">
          <a:xfrm>
            <a:off x="5756275" y="5819775"/>
            <a:ext cx="476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29734" name="TextBox 85"/>
          <p:cNvSpPr txBox="1">
            <a:spLocks noChangeArrowheads="1"/>
          </p:cNvSpPr>
          <p:nvPr/>
        </p:nvSpPr>
        <p:spPr bwMode="auto">
          <a:xfrm>
            <a:off x="5238750" y="4402138"/>
            <a:ext cx="476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29735" name="TextBox 86"/>
          <p:cNvSpPr txBox="1">
            <a:spLocks noChangeArrowheads="1"/>
          </p:cNvSpPr>
          <p:nvPr/>
        </p:nvSpPr>
        <p:spPr bwMode="auto">
          <a:xfrm>
            <a:off x="2952750" y="5703888"/>
            <a:ext cx="476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29736" name="TextBox 87"/>
          <p:cNvSpPr txBox="1">
            <a:spLocks noChangeArrowheads="1"/>
          </p:cNvSpPr>
          <p:nvPr/>
        </p:nvSpPr>
        <p:spPr bwMode="auto">
          <a:xfrm>
            <a:off x="3867150" y="4703763"/>
            <a:ext cx="476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29737" name="TextBox 88"/>
          <p:cNvSpPr txBox="1">
            <a:spLocks noChangeArrowheads="1"/>
          </p:cNvSpPr>
          <p:nvPr/>
        </p:nvSpPr>
        <p:spPr bwMode="auto">
          <a:xfrm>
            <a:off x="3562350" y="4302125"/>
            <a:ext cx="476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29738" name="TextBox 90"/>
          <p:cNvSpPr txBox="1">
            <a:spLocks noChangeArrowheads="1"/>
          </p:cNvSpPr>
          <p:nvPr/>
        </p:nvSpPr>
        <p:spPr bwMode="auto">
          <a:xfrm>
            <a:off x="4343400" y="5573713"/>
            <a:ext cx="476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92" name="Oval 91"/>
          <p:cNvSpPr/>
          <p:nvPr/>
        </p:nvSpPr>
        <p:spPr>
          <a:xfrm>
            <a:off x="3305175" y="4800600"/>
            <a:ext cx="496888" cy="50006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.5</a:t>
            </a:r>
            <a:endParaRPr lang="en-US" sz="1600" b="1"/>
          </a:p>
        </p:txBody>
      </p:sp>
      <p:sp>
        <p:nvSpPr>
          <p:cNvPr id="96" name="Oval 95"/>
          <p:cNvSpPr/>
          <p:nvPr/>
        </p:nvSpPr>
        <p:spPr>
          <a:xfrm>
            <a:off x="3794125" y="5908675"/>
            <a:ext cx="496888" cy="501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.6</a:t>
            </a:r>
            <a:endParaRPr lang="en-US" sz="1600" b="1"/>
          </a:p>
        </p:txBody>
      </p:sp>
      <p:sp>
        <p:nvSpPr>
          <p:cNvPr id="97" name="Oval 96"/>
          <p:cNvSpPr/>
          <p:nvPr/>
        </p:nvSpPr>
        <p:spPr>
          <a:xfrm>
            <a:off x="5078413" y="6099175"/>
            <a:ext cx="496887" cy="501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/>
              <a:t>.4</a:t>
            </a:r>
            <a:endParaRPr lang="en-US" sz="1600" b="1"/>
          </a:p>
        </p:txBody>
      </p:sp>
      <p:sp>
        <p:nvSpPr>
          <p:cNvPr id="29742" name="Footer Placeholder 5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9743" name="Slide Number Placeholder 5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3F0BB32C-E411-4C41-B3AC-C9CDBE91E7EA}" type="slidenum">
              <a:rPr lang="en-US" altLang="en-US"/>
              <a:pPr/>
              <a:t>23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6" grpId="0" animBg="1"/>
      <p:bldP spid="9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Independent Contagion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876800"/>
          </a:xfrm>
        </p:spPr>
        <p:txBody>
          <a:bodyPr rtlCol="0">
            <a:normAutofit fontScale="85000"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Initially some nodes are active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Each edge </a:t>
            </a:r>
            <a:r>
              <a:rPr lang="en-US" i="1" dirty="0" smtClean="0"/>
              <a:t>(</a:t>
            </a:r>
            <a:r>
              <a:rPr lang="en-US" i="1" dirty="0" err="1" smtClean="0"/>
              <a:t>u,v</a:t>
            </a:r>
            <a:r>
              <a:rPr lang="en-US" i="1" dirty="0" smtClean="0"/>
              <a:t>)</a:t>
            </a:r>
            <a:r>
              <a:rPr lang="en-US" dirty="0" smtClean="0"/>
              <a:t> has probability (weight)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uv</a:t>
            </a:r>
            <a:endParaRPr lang="en-US" i="1" baseline="-250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i="1" baseline="-250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Node a becomes active: activates node b with prob. </a:t>
            </a:r>
            <a:r>
              <a:rPr lang="en-US" i="1" dirty="0" err="1" smtClean="0"/>
              <a:t>p</a:t>
            </a:r>
            <a:r>
              <a:rPr lang="en-US" i="1" baseline="-25000" dirty="0" err="1" smtClean="0"/>
              <a:t>uv</a:t>
            </a:r>
            <a:endParaRPr lang="en-US" i="1" baseline="-250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Activations spread through the network</a:t>
            </a:r>
          </a:p>
        </p:txBody>
      </p:sp>
      <p:sp>
        <p:nvSpPr>
          <p:cNvPr id="4" name="Oval 3"/>
          <p:cNvSpPr/>
          <p:nvPr/>
        </p:nvSpPr>
        <p:spPr>
          <a:xfrm>
            <a:off x="2573338" y="4829175"/>
            <a:ext cx="419100" cy="417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c</a:t>
            </a:r>
            <a:endParaRPr lang="en-US" b="1"/>
          </a:p>
        </p:txBody>
      </p:sp>
      <p:sp>
        <p:nvSpPr>
          <p:cNvPr id="10" name="Oval 9"/>
          <p:cNvSpPr/>
          <p:nvPr/>
        </p:nvSpPr>
        <p:spPr>
          <a:xfrm>
            <a:off x="2405063" y="3578225"/>
            <a:ext cx="420687" cy="417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b</a:t>
            </a:r>
            <a:endParaRPr lang="en-US" b="1"/>
          </a:p>
        </p:txBody>
      </p:sp>
      <p:sp>
        <p:nvSpPr>
          <p:cNvPr id="11" name="Oval 10"/>
          <p:cNvSpPr/>
          <p:nvPr/>
        </p:nvSpPr>
        <p:spPr>
          <a:xfrm>
            <a:off x="4495800" y="3773488"/>
            <a:ext cx="419100" cy="41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e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95675" y="2660650"/>
            <a:ext cx="419100" cy="4175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a</a:t>
            </a:r>
            <a:endParaRPr lang="en-US" b="1"/>
          </a:p>
        </p:txBody>
      </p:sp>
      <p:sp>
        <p:nvSpPr>
          <p:cNvPr id="13" name="Oval 12"/>
          <p:cNvSpPr/>
          <p:nvPr/>
        </p:nvSpPr>
        <p:spPr>
          <a:xfrm>
            <a:off x="5257800" y="2744788"/>
            <a:ext cx="419100" cy="41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d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32225" y="4578350"/>
            <a:ext cx="419100" cy="417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g</a:t>
            </a: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11538" y="3662363"/>
            <a:ext cx="420687" cy="41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f</a:t>
            </a:r>
            <a:endParaRPr lang="en-US" b="1"/>
          </a:p>
        </p:txBody>
      </p:sp>
      <p:sp>
        <p:nvSpPr>
          <p:cNvPr id="16" name="Oval 15"/>
          <p:cNvSpPr/>
          <p:nvPr/>
        </p:nvSpPr>
        <p:spPr>
          <a:xfrm>
            <a:off x="5676900" y="3911600"/>
            <a:ext cx="419100" cy="417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h</a:t>
            </a:r>
            <a:endParaRPr lang="en-US" b="1"/>
          </a:p>
        </p:txBody>
      </p:sp>
      <p:sp>
        <p:nvSpPr>
          <p:cNvPr id="18" name="Oval 17"/>
          <p:cNvSpPr/>
          <p:nvPr/>
        </p:nvSpPr>
        <p:spPr>
          <a:xfrm>
            <a:off x="4921250" y="4746625"/>
            <a:ext cx="420688" cy="41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i</a:t>
            </a:r>
            <a:endParaRPr lang="en-US"/>
          </a:p>
        </p:txBody>
      </p:sp>
      <p:cxnSp>
        <p:nvCxnSpPr>
          <p:cNvPr id="20" name="Straight Arrow Connector 19"/>
          <p:cNvCxnSpPr>
            <a:stCxn id="13" idx="4"/>
            <a:endCxn id="16" idx="1"/>
          </p:cNvCxnSpPr>
          <p:nvPr/>
        </p:nvCxnSpPr>
        <p:spPr>
          <a:xfrm rot="16200000" flipH="1">
            <a:off x="5197475" y="3432175"/>
            <a:ext cx="811213" cy="2714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13" idx="2"/>
          </p:cNvCxnSpPr>
          <p:nvPr/>
        </p:nvCxnSpPr>
        <p:spPr>
          <a:xfrm>
            <a:off x="3914775" y="2870200"/>
            <a:ext cx="1343025" cy="825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2"/>
            <a:endCxn id="10" idx="6"/>
          </p:cNvCxnSpPr>
          <p:nvPr/>
        </p:nvCxnSpPr>
        <p:spPr>
          <a:xfrm rot="10800000">
            <a:off x="2825750" y="3787775"/>
            <a:ext cx="585788" cy="825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6"/>
            <a:endCxn id="18" idx="2"/>
          </p:cNvCxnSpPr>
          <p:nvPr/>
        </p:nvCxnSpPr>
        <p:spPr>
          <a:xfrm>
            <a:off x="4251325" y="4787900"/>
            <a:ext cx="669925" cy="1666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11" idx="7"/>
          </p:cNvCxnSpPr>
          <p:nvPr/>
        </p:nvCxnSpPr>
        <p:spPr>
          <a:xfrm rot="5400000">
            <a:off x="4718051" y="3235325"/>
            <a:ext cx="735012" cy="4651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2" idx="4"/>
            <a:endCxn id="15" idx="0"/>
          </p:cNvCxnSpPr>
          <p:nvPr/>
        </p:nvCxnSpPr>
        <p:spPr>
          <a:xfrm rot="5400000">
            <a:off x="3371057" y="3328194"/>
            <a:ext cx="584200" cy="841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4"/>
            <a:endCxn id="4" idx="0"/>
          </p:cNvCxnSpPr>
          <p:nvPr/>
        </p:nvCxnSpPr>
        <p:spPr>
          <a:xfrm rot="16200000" flipH="1">
            <a:off x="2282032" y="4328319"/>
            <a:ext cx="833437" cy="1682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3"/>
            <a:endCxn id="14" idx="7"/>
          </p:cNvCxnSpPr>
          <p:nvPr/>
        </p:nvCxnSpPr>
        <p:spPr>
          <a:xfrm rot="5400000">
            <a:off x="4118769" y="4201319"/>
            <a:ext cx="509588" cy="3683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6"/>
          </p:cNvCxnSpPr>
          <p:nvPr/>
        </p:nvCxnSpPr>
        <p:spPr>
          <a:xfrm rot="10800000">
            <a:off x="3832225" y="3870325"/>
            <a:ext cx="669925" cy="412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4"/>
            <a:endCxn id="14" idx="1"/>
          </p:cNvCxnSpPr>
          <p:nvPr/>
        </p:nvCxnSpPr>
        <p:spPr>
          <a:xfrm rot="16200000" flipH="1">
            <a:off x="3475831" y="4223545"/>
            <a:ext cx="561975" cy="2714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4" idx="7"/>
          </p:cNvCxnSpPr>
          <p:nvPr/>
        </p:nvCxnSpPr>
        <p:spPr>
          <a:xfrm rot="5400000">
            <a:off x="2767013" y="4183063"/>
            <a:ext cx="871537" cy="5413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8" idx="7"/>
            <a:endCxn id="16" idx="3"/>
          </p:cNvCxnSpPr>
          <p:nvPr/>
        </p:nvCxnSpPr>
        <p:spPr>
          <a:xfrm rot="5400000" flipH="1" flipV="1">
            <a:off x="5239544" y="4307681"/>
            <a:ext cx="539750" cy="4587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8" idx="1"/>
            <a:endCxn id="11" idx="4"/>
          </p:cNvCxnSpPr>
          <p:nvPr/>
        </p:nvCxnSpPr>
        <p:spPr>
          <a:xfrm rot="16200000" flipV="1">
            <a:off x="4536282" y="4360068"/>
            <a:ext cx="615950" cy="27781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2" idx="5"/>
            <a:endCxn id="11" idx="1"/>
          </p:cNvCxnSpPr>
          <p:nvPr/>
        </p:nvCxnSpPr>
        <p:spPr>
          <a:xfrm rot="16200000" flipH="1">
            <a:off x="3797301" y="3074987"/>
            <a:ext cx="817562" cy="7032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7"/>
            <a:endCxn id="12" idx="3"/>
          </p:cNvCxnSpPr>
          <p:nvPr/>
        </p:nvCxnSpPr>
        <p:spPr>
          <a:xfrm rot="5400000" flipH="1" flipV="1">
            <a:off x="2849563" y="2932113"/>
            <a:ext cx="622300" cy="7937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48" name="TextBox 75"/>
          <p:cNvSpPr txBox="1">
            <a:spLocks noChangeArrowheads="1"/>
          </p:cNvSpPr>
          <p:nvPr/>
        </p:nvSpPr>
        <p:spPr bwMode="auto">
          <a:xfrm>
            <a:off x="4251325" y="2590800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0749" name="TextBox 76"/>
          <p:cNvSpPr txBox="1">
            <a:spLocks noChangeArrowheads="1"/>
          </p:cNvSpPr>
          <p:nvPr/>
        </p:nvSpPr>
        <p:spPr bwMode="auto">
          <a:xfrm>
            <a:off x="4251325" y="4829175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0750" name="TextBox 77"/>
          <p:cNvSpPr txBox="1">
            <a:spLocks noChangeArrowheads="1"/>
          </p:cNvSpPr>
          <p:nvPr/>
        </p:nvSpPr>
        <p:spPr bwMode="auto">
          <a:xfrm>
            <a:off x="2286000" y="4175125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0751" name="TextBox 78"/>
          <p:cNvSpPr txBox="1">
            <a:spLocks noChangeArrowheads="1"/>
          </p:cNvSpPr>
          <p:nvPr/>
        </p:nvSpPr>
        <p:spPr bwMode="auto">
          <a:xfrm>
            <a:off x="2741613" y="2995613"/>
            <a:ext cx="40163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0752" name="TextBox 79"/>
          <p:cNvSpPr txBox="1">
            <a:spLocks noChangeArrowheads="1"/>
          </p:cNvSpPr>
          <p:nvPr/>
        </p:nvSpPr>
        <p:spPr bwMode="auto">
          <a:xfrm>
            <a:off x="4086225" y="3090863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30753" name="TextBox 80"/>
          <p:cNvSpPr txBox="1">
            <a:spLocks noChangeArrowheads="1"/>
          </p:cNvSpPr>
          <p:nvPr/>
        </p:nvSpPr>
        <p:spPr bwMode="auto">
          <a:xfrm>
            <a:off x="2928938" y="3795713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30754" name="TextBox 81"/>
          <p:cNvSpPr txBox="1">
            <a:spLocks noChangeArrowheads="1"/>
          </p:cNvSpPr>
          <p:nvPr/>
        </p:nvSpPr>
        <p:spPr bwMode="auto">
          <a:xfrm>
            <a:off x="5572125" y="3328988"/>
            <a:ext cx="4016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30755" name="TextBox 82"/>
          <p:cNvSpPr txBox="1">
            <a:spLocks noChangeArrowheads="1"/>
          </p:cNvSpPr>
          <p:nvPr/>
        </p:nvSpPr>
        <p:spPr bwMode="auto">
          <a:xfrm>
            <a:off x="3716338" y="4113213"/>
            <a:ext cx="40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0756" name="TextBox 83"/>
          <p:cNvSpPr txBox="1">
            <a:spLocks noChangeArrowheads="1"/>
          </p:cNvSpPr>
          <p:nvPr/>
        </p:nvSpPr>
        <p:spPr bwMode="auto">
          <a:xfrm>
            <a:off x="4838700" y="4244975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0757" name="TextBox 84"/>
          <p:cNvSpPr txBox="1">
            <a:spLocks noChangeArrowheads="1"/>
          </p:cNvSpPr>
          <p:nvPr/>
        </p:nvSpPr>
        <p:spPr bwMode="auto">
          <a:xfrm>
            <a:off x="5487988" y="4508500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0758" name="TextBox 85"/>
          <p:cNvSpPr txBox="1">
            <a:spLocks noChangeArrowheads="1"/>
          </p:cNvSpPr>
          <p:nvPr/>
        </p:nvSpPr>
        <p:spPr bwMode="auto">
          <a:xfrm>
            <a:off x="5051425" y="3328988"/>
            <a:ext cx="4016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0759" name="TextBox 86"/>
          <p:cNvSpPr txBox="1">
            <a:spLocks noChangeArrowheads="1"/>
          </p:cNvSpPr>
          <p:nvPr/>
        </p:nvSpPr>
        <p:spPr bwMode="auto">
          <a:xfrm>
            <a:off x="3122613" y="4411663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0760" name="TextBox 87"/>
          <p:cNvSpPr txBox="1">
            <a:spLocks noChangeArrowheads="1"/>
          </p:cNvSpPr>
          <p:nvPr/>
        </p:nvSpPr>
        <p:spPr bwMode="auto">
          <a:xfrm>
            <a:off x="3894138" y="3578225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0761" name="TextBox 88"/>
          <p:cNvSpPr txBox="1">
            <a:spLocks noChangeArrowheads="1"/>
          </p:cNvSpPr>
          <p:nvPr/>
        </p:nvSpPr>
        <p:spPr bwMode="auto">
          <a:xfrm>
            <a:off x="3636963" y="3244850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0762" name="TextBox 90"/>
          <p:cNvSpPr txBox="1">
            <a:spLocks noChangeArrowheads="1"/>
          </p:cNvSpPr>
          <p:nvPr/>
        </p:nvSpPr>
        <p:spPr bwMode="auto">
          <a:xfrm>
            <a:off x="4295775" y="4303713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92" name="Oval 91"/>
          <p:cNvSpPr/>
          <p:nvPr/>
        </p:nvSpPr>
        <p:spPr>
          <a:xfrm>
            <a:off x="5262563" y="2746375"/>
            <a:ext cx="419100" cy="4175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d</a:t>
            </a:r>
            <a:endParaRPr lang="en-US" b="1"/>
          </a:p>
        </p:txBody>
      </p:sp>
      <p:sp>
        <p:nvSpPr>
          <p:cNvPr id="96" name="Oval 95"/>
          <p:cNvSpPr/>
          <p:nvPr/>
        </p:nvSpPr>
        <p:spPr>
          <a:xfrm>
            <a:off x="3840163" y="4583113"/>
            <a:ext cx="420687" cy="41751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g</a:t>
            </a:r>
            <a:endParaRPr lang="en-US" b="1"/>
          </a:p>
        </p:txBody>
      </p:sp>
      <p:sp>
        <p:nvSpPr>
          <p:cNvPr id="97" name="Oval 96"/>
          <p:cNvSpPr/>
          <p:nvPr/>
        </p:nvSpPr>
        <p:spPr>
          <a:xfrm>
            <a:off x="4921250" y="4746625"/>
            <a:ext cx="419100" cy="4175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i</a:t>
            </a:r>
            <a:endParaRPr lang="en-US" b="1"/>
          </a:p>
        </p:txBody>
      </p:sp>
      <p:sp>
        <p:nvSpPr>
          <p:cNvPr id="55" name="Oval 54"/>
          <p:cNvSpPr/>
          <p:nvPr/>
        </p:nvSpPr>
        <p:spPr>
          <a:xfrm>
            <a:off x="4495800" y="3783013"/>
            <a:ext cx="419100" cy="41592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e</a:t>
            </a:r>
            <a:endParaRPr lang="en-US" b="1"/>
          </a:p>
        </p:txBody>
      </p:sp>
      <p:sp>
        <p:nvSpPr>
          <p:cNvPr id="30767" name="Footer Placeholder 5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30768" name="Slide Number Placeholder 5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C22FB290-984E-4984-9394-4E66FAF5256D}" type="slidenum">
              <a:rPr lang="en-US" altLang="en-US"/>
              <a:pPr/>
              <a:t>24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5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General Contagion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6553200" cy="32766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What general language do we need to describe diffusion?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[</a:t>
            </a:r>
            <a:r>
              <a:rPr lang="en-US" dirty="0" err="1" smtClean="0"/>
              <a:t>Kempe</a:t>
            </a:r>
            <a:r>
              <a:rPr lang="en-US" dirty="0" smtClean="0"/>
              <a:t> et al. ‘03, </a:t>
            </a:r>
            <a:r>
              <a:rPr lang="en-US" dirty="0" err="1" smtClean="0"/>
              <a:t>Dodds</a:t>
            </a:r>
            <a:r>
              <a:rPr lang="en-US" dirty="0" smtClean="0"/>
              <a:t>-Watts ‘04]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When u tries to influence v: success based on set of nodes S that already tried and failed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Success functions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v</a:t>
            </a:r>
            <a:r>
              <a:rPr lang="en-US" dirty="0" smtClean="0"/>
              <a:t>(</a:t>
            </a:r>
            <a:r>
              <a:rPr lang="en-US" dirty="0" err="1" smtClean="0"/>
              <a:t>u,S</a:t>
            </a:r>
            <a:r>
              <a:rPr lang="en-US" dirty="0" smtClean="0"/>
              <a:t>)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772400" y="2133600"/>
            <a:ext cx="419100" cy="417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429500" y="4306888"/>
            <a:ext cx="419100" cy="41751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u</a:t>
            </a:r>
            <a:endParaRPr lang="en-US" b="1"/>
          </a:p>
        </p:txBody>
      </p:sp>
      <p:sp>
        <p:nvSpPr>
          <p:cNvPr id="6" name="Oval 5"/>
          <p:cNvSpPr/>
          <p:nvPr/>
        </p:nvSpPr>
        <p:spPr>
          <a:xfrm>
            <a:off x="7315200" y="2819400"/>
            <a:ext cx="419100" cy="4175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39000" y="3581400"/>
            <a:ext cx="419100" cy="41751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420100" y="3163888"/>
            <a:ext cx="419100" cy="41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v</a:t>
            </a:r>
            <a:endParaRPr lang="en-US" b="1"/>
          </a:p>
        </p:txBody>
      </p:sp>
      <p:cxnSp>
        <p:nvCxnSpPr>
          <p:cNvPr id="9" name="Straight Arrow Connector 8"/>
          <p:cNvCxnSpPr>
            <a:stCxn id="4" idx="5"/>
            <a:endCxn id="8" idx="0"/>
          </p:cNvCxnSpPr>
          <p:nvPr/>
        </p:nvCxnSpPr>
        <p:spPr>
          <a:xfrm rot="16200000" flipH="1">
            <a:off x="8042275" y="2576513"/>
            <a:ext cx="674688" cy="5000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8" idx="1"/>
          </p:cNvCxnSpPr>
          <p:nvPr/>
        </p:nvCxnSpPr>
        <p:spPr>
          <a:xfrm>
            <a:off x="7734300" y="3027363"/>
            <a:ext cx="747713" cy="1984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6"/>
            <a:endCxn id="8" idx="3"/>
          </p:cNvCxnSpPr>
          <p:nvPr/>
        </p:nvCxnSpPr>
        <p:spPr>
          <a:xfrm flipV="1">
            <a:off x="7658100" y="3521075"/>
            <a:ext cx="823913" cy="2682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7"/>
            <a:endCxn id="8" idx="4"/>
          </p:cNvCxnSpPr>
          <p:nvPr/>
        </p:nvCxnSpPr>
        <p:spPr>
          <a:xfrm rot="5400000" flipH="1" flipV="1">
            <a:off x="7814469" y="3553619"/>
            <a:ext cx="787400" cy="8429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010400" y="2438400"/>
            <a:ext cx="914400" cy="1828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758" name="TextBox 31"/>
          <p:cNvSpPr txBox="1">
            <a:spLocks noChangeArrowheads="1"/>
          </p:cNvSpPr>
          <p:nvPr/>
        </p:nvSpPr>
        <p:spPr bwMode="auto">
          <a:xfrm>
            <a:off x="7010400" y="3048000"/>
            <a:ext cx="349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/>
              <a:t>S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381000" y="5059363"/>
            <a:ext cx="83058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C00000"/>
                </a:solidFill>
              </a:rPr>
              <a:t>Independent cascades</a:t>
            </a:r>
            <a:r>
              <a:rPr lang="en-US" altLang="en-US" sz="3200"/>
              <a:t>: </a:t>
            </a:r>
            <a:r>
              <a:rPr lang="en-US" altLang="en-US" sz="3200" i="1"/>
              <a:t> p</a:t>
            </a:r>
            <a:r>
              <a:rPr lang="en-US" altLang="en-US" sz="3200" i="1" baseline="-25000"/>
              <a:t>v</a:t>
            </a:r>
            <a:r>
              <a:rPr lang="en-US" altLang="en-US" sz="3200" i="1"/>
              <a:t>(u,S) = p</a:t>
            </a:r>
            <a:r>
              <a:rPr lang="en-US" altLang="en-US" sz="3200" i="1" baseline="-25000"/>
              <a:t>uv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C00000"/>
                </a:solidFill>
              </a:rPr>
              <a:t>Threshold</a:t>
            </a:r>
            <a:r>
              <a:rPr lang="en-US" altLang="en-US" sz="3200"/>
              <a:t>: if </a:t>
            </a:r>
            <a:r>
              <a:rPr lang="en-US" altLang="en-US" sz="3200" i="1"/>
              <a:t>|S|=k: p</a:t>
            </a:r>
            <a:r>
              <a:rPr lang="en-US" altLang="en-US" sz="3200" i="1" baseline="-25000"/>
              <a:t>v</a:t>
            </a:r>
            <a:r>
              <a:rPr lang="en-US" altLang="en-US" sz="3200" i="1"/>
              <a:t>(u,S)=1 </a:t>
            </a:r>
            <a:r>
              <a:rPr lang="en-US" altLang="en-US" sz="3200"/>
              <a:t>else </a:t>
            </a:r>
            <a:r>
              <a:rPr lang="en-US" altLang="en-US" sz="3200" i="1"/>
              <a:t>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C00000"/>
                </a:solidFill>
              </a:rPr>
              <a:t>Diminishing returns</a:t>
            </a:r>
            <a:r>
              <a:rPr lang="en-US" altLang="en-US" sz="3200"/>
              <a:t>: </a:t>
            </a:r>
            <a:r>
              <a:rPr lang="en-US" altLang="en-US" sz="3200" i="1"/>
              <a:t>p</a:t>
            </a:r>
            <a:r>
              <a:rPr lang="en-US" altLang="en-US" sz="3200" i="1" baseline="-25000"/>
              <a:t>v</a:t>
            </a:r>
            <a:r>
              <a:rPr lang="en-US" altLang="en-US" sz="3200" i="1"/>
              <a:t>(u,S) ≥ p</a:t>
            </a:r>
            <a:r>
              <a:rPr lang="en-US" altLang="en-US" sz="3200" i="1" baseline="-25000"/>
              <a:t>v</a:t>
            </a:r>
            <a:r>
              <a:rPr lang="en-US" altLang="en-US" sz="3200" i="1"/>
              <a:t>(u,T)</a:t>
            </a:r>
            <a:r>
              <a:rPr lang="en-US" altLang="en-US" sz="3200"/>
              <a:t> if  </a:t>
            </a:r>
            <a:r>
              <a:rPr lang="en-US" altLang="en-US" sz="3200" i="1"/>
              <a:t>S </a:t>
            </a:r>
            <a:r>
              <a:rPr lang="en-US" altLang="en-US" sz="32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 </a:t>
            </a:r>
            <a:r>
              <a:rPr lang="en-US" altLang="en-US" sz="3200" i="1"/>
              <a:t>T</a:t>
            </a:r>
          </a:p>
        </p:txBody>
      </p:sp>
      <p:sp>
        <p:nvSpPr>
          <p:cNvPr id="31760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31761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D9EBF9D5-86F0-4FBB-9D3F-9A41CB3AB64F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2"/>
          <p:cNvSpPr txBox="1">
            <a:spLocks/>
          </p:cNvSpPr>
          <p:nvPr/>
        </p:nvSpPr>
        <p:spPr>
          <a:xfrm>
            <a:off x="685800" y="4419600"/>
            <a:ext cx="7848600" cy="22098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As a discrete optimization problem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32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NP-hard and highly </a:t>
            </a:r>
            <a:r>
              <a:rPr lang="en-US" sz="3200" dirty="0" err="1">
                <a:latin typeface="+mn-lt"/>
                <a:cs typeface="+mn-cs"/>
              </a:rPr>
              <a:t>inapproximable</a:t>
            </a:r>
            <a:endParaRPr lang="en-US" sz="3200" dirty="0">
              <a:latin typeface="+mn-lt"/>
              <a:cs typeface="+mn-cs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Proof relies on critical mass. </a:t>
            </a:r>
            <a:r>
              <a:rPr lang="en-US" sz="3200" dirty="0">
                <a:solidFill>
                  <a:srgbClr val="C00000"/>
                </a:solidFill>
                <a:latin typeface="+mn-lt"/>
                <a:cs typeface="+mn-cs"/>
              </a:rPr>
              <a:t>Is it necessary?</a:t>
            </a:r>
            <a:endParaRPr lang="en-US" sz="2000" dirty="0">
              <a:solidFill>
                <a:srgbClr val="C00000"/>
              </a:solidFill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3200" dirty="0">
              <a:latin typeface="+mn-lt"/>
              <a:cs typeface="+mn-cs"/>
            </a:endParaRPr>
          </a:p>
        </p:txBody>
      </p:sp>
      <p:sp>
        <p:nvSpPr>
          <p:cNvPr id="20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Most Influential Subset of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6324600" cy="28956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If </a:t>
            </a:r>
            <a:r>
              <a:rPr lang="en-US" i="1" dirty="0" smtClean="0"/>
              <a:t>S</a:t>
            </a:r>
            <a:r>
              <a:rPr lang="en-US" dirty="0" smtClean="0"/>
              <a:t> is initial active set, let </a:t>
            </a:r>
            <a:r>
              <a:rPr lang="en-US" i="1" dirty="0" smtClean="0"/>
              <a:t>f(S)</a:t>
            </a:r>
            <a:r>
              <a:rPr lang="en-US" dirty="0" smtClean="0"/>
              <a:t> denote expected size of final active set 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Most influential set of size </a:t>
            </a:r>
            <a:r>
              <a:rPr lang="en-US" i="1" dirty="0" smtClean="0">
                <a:solidFill>
                  <a:srgbClr val="C00000"/>
                </a:solidFill>
              </a:rPr>
              <a:t>k</a:t>
            </a:r>
            <a:r>
              <a:rPr lang="en-US" dirty="0" smtClean="0"/>
              <a:t>: the set </a:t>
            </a:r>
            <a:r>
              <a:rPr lang="en-US" i="1" dirty="0" smtClean="0"/>
              <a:t>S</a:t>
            </a:r>
            <a:r>
              <a:rPr lang="en-US" dirty="0" smtClean="0"/>
              <a:t> of </a:t>
            </a:r>
            <a:r>
              <a:rPr lang="en-US" i="1" dirty="0" smtClean="0"/>
              <a:t>k</a:t>
            </a:r>
            <a:r>
              <a:rPr lang="en-US" dirty="0" smtClean="0"/>
              <a:t> nodes producing largest expected cascade size </a:t>
            </a:r>
            <a:r>
              <a:rPr lang="en-US" i="1" dirty="0" smtClean="0"/>
              <a:t>f(S) </a:t>
            </a:r>
            <a:r>
              <a:rPr lang="en-US" dirty="0" smtClean="0"/>
              <a:t>if activated [</a:t>
            </a:r>
            <a:r>
              <a:rPr lang="en-US" dirty="0" err="1" smtClean="0"/>
              <a:t>Domingos</a:t>
            </a:r>
            <a:r>
              <a:rPr lang="en-US" dirty="0" smtClean="0"/>
              <a:t>-Richardson 2001]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003550" y="4864100"/>
          <a:ext cx="19494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3" imgW="901440" imgH="393480" progId="Equation.3">
                  <p:embed/>
                </p:oleObj>
              </mc:Choice>
              <mc:Fallback>
                <p:oleObj name="Equation" r:id="rId3" imgW="901440" imgH="3934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4864100"/>
                        <a:ext cx="1949450" cy="850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4" name="Group 31"/>
          <p:cNvGrpSpPr>
            <a:grpSpLocks/>
          </p:cNvGrpSpPr>
          <p:nvPr/>
        </p:nvGrpSpPr>
        <p:grpSpPr bwMode="auto">
          <a:xfrm>
            <a:off x="6781800" y="1828800"/>
            <a:ext cx="2209800" cy="1752600"/>
            <a:chOff x="2171191" y="3220663"/>
            <a:chExt cx="4373217" cy="3103937"/>
          </a:xfrm>
        </p:grpSpPr>
        <p:sp>
          <p:nvSpPr>
            <p:cNvPr id="33" name="Oval 32"/>
            <p:cNvSpPr/>
            <p:nvPr/>
          </p:nvSpPr>
          <p:spPr>
            <a:xfrm>
              <a:off x="2369118" y="5824146"/>
              <a:ext cx="496385" cy="500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/>
                <a:t>c</a:t>
              </a: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171191" y="4322786"/>
              <a:ext cx="496385" cy="500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/>
                <a:t>b</a:t>
              </a: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656260" y="4522406"/>
              <a:ext cx="496385" cy="50045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/>
                <a:t>e</a:t>
              </a: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462422" y="3220663"/>
              <a:ext cx="496385" cy="50045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/>
                <a:t>a</a:t>
              </a: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551637" y="3321878"/>
              <a:ext cx="496385" cy="500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/>
                <a:t>d</a:t>
              </a:r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861414" y="5523313"/>
              <a:ext cx="496385" cy="500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/>
                <a:t>g</a:t>
              </a:r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365029" y="4421190"/>
              <a:ext cx="496385" cy="500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/>
                <a:t>f</a:t>
              </a: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048023" y="4722024"/>
              <a:ext cx="496385" cy="500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/>
                <a:t>h</a:t>
              </a: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152645" y="5722931"/>
              <a:ext cx="496385" cy="5004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/>
                <a:t>i</a:t>
              </a:r>
              <a:endParaRPr lang="en-US"/>
            </a:p>
          </p:txBody>
        </p:sp>
        <p:cxnSp>
          <p:nvCxnSpPr>
            <p:cNvPr id="42" name="Straight Arrow Connector 41"/>
            <p:cNvCxnSpPr>
              <a:stCxn id="37" idx="4"/>
              <a:endCxn id="40" idx="1"/>
            </p:cNvCxnSpPr>
            <p:nvPr/>
          </p:nvCxnSpPr>
          <p:spPr>
            <a:xfrm rot="16200000" flipH="1">
              <a:off x="5473661" y="4148502"/>
              <a:ext cx="972792" cy="32045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6" idx="6"/>
              <a:endCxn id="37" idx="2"/>
            </p:cNvCxnSpPr>
            <p:nvPr/>
          </p:nvCxnSpPr>
          <p:spPr>
            <a:xfrm>
              <a:off x="3958807" y="3470891"/>
              <a:ext cx="1592830" cy="1012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9" idx="2"/>
              <a:endCxn id="34" idx="6"/>
            </p:cNvCxnSpPr>
            <p:nvPr/>
          </p:nvCxnSpPr>
          <p:spPr>
            <a:xfrm rot="10800000">
              <a:off x="2667576" y="4573013"/>
              <a:ext cx="697453" cy="9840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8" idx="6"/>
              <a:endCxn id="41" idx="2"/>
            </p:cNvCxnSpPr>
            <p:nvPr/>
          </p:nvCxnSpPr>
          <p:spPr>
            <a:xfrm>
              <a:off x="4357800" y="5773539"/>
              <a:ext cx="794846" cy="19962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7" idx="3"/>
              <a:endCxn id="35" idx="7"/>
            </p:cNvCxnSpPr>
            <p:nvPr/>
          </p:nvCxnSpPr>
          <p:spPr>
            <a:xfrm rot="5400000">
              <a:off x="4929005" y="3900613"/>
              <a:ext cx="846274" cy="54351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6" idx="4"/>
              <a:endCxn id="39" idx="0"/>
            </p:cNvCxnSpPr>
            <p:nvPr/>
          </p:nvCxnSpPr>
          <p:spPr>
            <a:xfrm rot="5400000">
              <a:off x="3311881" y="4022458"/>
              <a:ext cx="700074" cy="9739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4" idx="4"/>
              <a:endCxn id="33" idx="0"/>
            </p:cNvCxnSpPr>
            <p:nvPr/>
          </p:nvCxnSpPr>
          <p:spPr>
            <a:xfrm rot="16200000" flipH="1">
              <a:off x="2017893" y="5224730"/>
              <a:ext cx="1000907" cy="19792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5" idx="3"/>
              <a:endCxn id="38" idx="7"/>
            </p:cNvCxnSpPr>
            <p:nvPr/>
          </p:nvCxnSpPr>
          <p:spPr>
            <a:xfrm rot="5400000">
              <a:off x="4183703" y="5051598"/>
              <a:ext cx="646654" cy="442976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39" idx="6"/>
            </p:cNvCxnSpPr>
            <p:nvPr/>
          </p:nvCxnSpPr>
          <p:spPr>
            <a:xfrm rot="10800000">
              <a:off x="3861414" y="4671416"/>
              <a:ext cx="794846" cy="5060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9" idx="4"/>
              <a:endCxn id="38" idx="1"/>
            </p:cNvCxnSpPr>
            <p:nvPr/>
          </p:nvCxnSpPr>
          <p:spPr>
            <a:xfrm rot="16200000" flipH="1">
              <a:off x="3436065" y="5098802"/>
              <a:ext cx="674769" cy="32045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9" idx="3"/>
              <a:endCxn id="33" idx="7"/>
            </p:cNvCxnSpPr>
            <p:nvPr/>
          </p:nvCxnSpPr>
          <p:spPr>
            <a:xfrm rot="5400000">
              <a:off x="2590914" y="5050873"/>
              <a:ext cx="1048702" cy="64404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7"/>
              <a:endCxn id="40" idx="3"/>
            </p:cNvCxnSpPr>
            <p:nvPr/>
          </p:nvCxnSpPr>
          <p:spPr>
            <a:xfrm rot="5400000" flipH="1" flipV="1">
              <a:off x="5525199" y="5200949"/>
              <a:ext cx="646654" cy="54351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1" idx="1"/>
              <a:endCxn id="35" idx="4"/>
            </p:cNvCxnSpPr>
            <p:nvPr/>
          </p:nvCxnSpPr>
          <p:spPr>
            <a:xfrm rot="16200000" flipV="1">
              <a:off x="4678092" y="5249219"/>
              <a:ext cx="773172" cy="32045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6" idx="5"/>
              <a:endCxn id="35" idx="1"/>
            </p:cNvCxnSpPr>
            <p:nvPr/>
          </p:nvCxnSpPr>
          <p:spPr>
            <a:xfrm rot="16200000" flipH="1">
              <a:off x="3833788" y="3700776"/>
              <a:ext cx="947489" cy="84197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34" idx="7"/>
              <a:endCxn id="36" idx="3"/>
            </p:cNvCxnSpPr>
            <p:nvPr/>
          </p:nvCxnSpPr>
          <p:spPr>
            <a:xfrm rot="5400000" flipH="1" flipV="1">
              <a:off x="2691064" y="3552271"/>
              <a:ext cx="747869" cy="93936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 txBox="1">
            <a:spLocks/>
          </p:cNvSpPr>
          <p:nvPr/>
        </p:nvSpPr>
        <p:spPr>
          <a:xfrm>
            <a:off x="609600" y="4038600"/>
            <a:ext cx="6324600" cy="2667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4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/>
          </a:p>
        </p:txBody>
      </p:sp>
      <p:sp>
        <p:nvSpPr>
          <p:cNvPr id="2056" name="Footer Placeholder 5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057" name="Slide Number Placeholder 6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E8D3466-2762-4667-B9AC-56320AD642C3}" type="slidenum">
              <a:rPr lang="en-US" altLang="en-US"/>
              <a:pPr/>
              <a:t>26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 Approximation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rtlCol="0">
            <a:normAutofit/>
          </a:bodyPr>
          <a:lstStyle/>
          <a:p>
            <a:pPr marL="3429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 smtClean="0"/>
              <a:t>Diminishing returns</a:t>
            </a:r>
            <a:r>
              <a:rPr lang="en-US" sz="3200" i="1" dirty="0" smtClean="0"/>
              <a:t>: </a:t>
            </a:r>
            <a:r>
              <a:rPr lang="en-US" sz="3200" i="1" dirty="0" err="1" smtClean="0">
                <a:solidFill>
                  <a:srgbClr val="C00000"/>
                </a:solidFill>
              </a:rPr>
              <a:t>p</a:t>
            </a:r>
            <a:r>
              <a:rPr lang="en-US" sz="3200" i="1" baseline="-25000" dirty="0" err="1" smtClean="0">
                <a:solidFill>
                  <a:srgbClr val="C00000"/>
                </a:solidFill>
              </a:rPr>
              <a:t>v</a:t>
            </a:r>
            <a:r>
              <a:rPr lang="en-US" sz="3200" i="1" dirty="0" smtClean="0">
                <a:solidFill>
                  <a:srgbClr val="C00000"/>
                </a:solidFill>
              </a:rPr>
              <a:t>(</a:t>
            </a:r>
            <a:r>
              <a:rPr lang="en-US" sz="3200" i="1" dirty="0" err="1" smtClean="0">
                <a:solidFill>
                  <a:srgbClr val="C00000"/>
                </a:solidFill>
              </a:rPr>
              <a:t>u,S</a:t>
            </a:r>
            <a:r>
              <a:rPr lang="en-US" sz="3200" i="1" dirty="0" smtClean="0">
                <a:solidFill>
                  <a:srgbClr val="C00000"/>
                </a:solidFill>
              </a:rPr>
              <a:t>) ≥ </a:t>
            </a:r>
            <a:r>
              <a:rPr lang="en-US" sz="3200" i="1" dirty="0" err="1" smtClean="0">
                <a:solidFill>
                  <a:srgbClr val="C00000"/>
                </a:solidFill>
              </a:rPr>
              <a:t>p</a:t>
            </a:r>
            <a:r>
              <a:rPr lang="en-US" sz="3200" i="1" baseline="-25000" dirty="0" err="1" smtClean="0">
                <a:solidFill>
                  <a:srgbClr val="C00000"/>
                </a:solidFill>
              </a:rPr>
              <a:t>v</a:t>
            </a:r>
            <a:r>
              <a:rPr lang="en-US" sz="3200" i="1" dirty="0" smtClean="0">
                <a:solidFill>
                  <a:srgbClr val="C00000"/>
                </a:solidFill>
              </a:rPr>
              <a:t>(</a:t>
            </a:r>
            <a:r>
              <a:rPr lang="en-US" sz="3200" i="1" dirty="0" err="1" smtClean="0">
                <a:solidFill>
                  <a:srgbClr val="C00000"/>
                </a:solidFill>
              </a:rPr>
              <a:t>u,T</a:t>
            </a:r>
            <a:r>
              <a:rPr lang="en-US" sz="3200" i="1" dirty="0" smtClean="0">
                <a:solidFill>
                  <a:srgbClr val="C00000"/>
                </a:solidFill>
              </a:rPr>
              <a:t>) if  S </a:t>
            </a:r>
            <a:r>
              <a:rPr lang="en-US" sz="3200" i="1" dirty="0" smtClean="0">
                <a:solidFill>
                  <a:srgbClr val="C00000"/>
                </a:solidFill>
                <a:latin typeface="Times New Roman"/>
                <a:cs typeface="Times New Roman"/>
                <a:sym typeface="Symbol"/>
              </a:rPr>
              <a:t> </a:t>
            </a:r>
            <a:r>
              <a:rPr lang="en-US" sz="3200" i="1" dirty="0" smtClean="0">
                <a:solidFill>
                  <a:srgbClr val="C00000"/>
                </a:solidFill>
              </a:rPr>
              <a:t>T</a:t>
            </a:r>
          </a:p>
          <a:p>
            <a:pPr lvl="8"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Hill-climbing: repeatedly select node with maximum marginal gain</a:t>
            </a:r>
          </a:p>
          <a:p>
            <a:pPr lvl="7"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u="sng" dirty="0" smtClean="0"/>
              <a:t>Performance guarantee</a:t>
            </a:r>
            <a:r>
              <a:rPr lang="en-US" dirty="0" smtClean="0"/>
              <a:t>: hill-climbing algorithm is within (1-1/e) ~63% of optimal [</a:t>
            </a:r>
            <a:r>
              <a:rPr lang="en-US" dirty="0" err="1" smtClean="0"/>
              <a:t>Kempe</a:t>
            </a:r>
            <a:r>
              <a:rPr lang="en-US" dirty="0" smtClean="0"/>
              <a:t> et al. 2003]</a:t>
            </a:r>
            <a:endParaRPr lang="en-US" dirty="0"/>
          </a:p>
        </p:txBody>
      </p:sp>
      <p:grpSp>
        <p:nvGrpSpPr>
          <p:cNvPr id="32772" name="Group 11"/>
          <p:cNvGrpSpPr>
            <a:grpSpLocks/>
          </p:cNvGrpSpPr>
          <p:nvPr/>
        </p:nvGrpSpPr>
        <p:grpSpPr bwMode="auto">
          <a:xfrm>
            <a:off x="7848600" y="381000"/>
            <a:ext cx="1082675" cy="762000"/>
            <a:chOff x="2717170" y="5029200"/>
            <a:chExt cx="1413018" cy="860724"/>
          </a:xfrm>
        </p:grpSpPr>
        <p:cxnSp>
          <p:nvCxnSpPr>
            <p:cNvPr id="8" name="Straight Connector 7"/>
            <p:cNvCxnSpPr/>
            <p:nvPr/>
          </p:nvCxnSpPr>
          <p:spPr>
            <a:xfrm rot="5400000">
              <a:off x="2287844" y="5458526"/>
              <a:ext cx="860724" cy="20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719243" y="5889924"/>
              <a:ext cx="141094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2717170" y="5113480"/>
              <a:ext cx="1313568" cy="715476"/>
            </a:xfrm>
            <a:custGeom>
              <a:avLst/>
              <a:gdLst>
                <a:gd name="connsiteX0" fmla="*/ 0 w 3372787"/>
                <a:gd name="connsiteY0" fmla="*/ 1648918 h 1648918"/>
                <a:gd name="connsiteX1" fmla="*/ 209862 w 3372787"/>
                <a:gd name="connsiteY1" fmla="*/ 1154243 h 1648918"/>
                <a:gd name="connsiteX2" fmla="*/ 539646 w 3372787"/>
                <a:gd name="connsiteY2" fmla="*/ 749508 h 1648918"/>
                <a:gd name="connsiteX3" fmla="*/ 959370 w 3372787"/>
                <a:gd name="connsiteY3" fmla="*/ 434715 h 1648918"/>
                <a:gd name="connsiteX4" fmla="*/ 1603947 w 3372787"/>
                <a:gd name="connsiteY4" fmla="*/ 149902 h 1648918"/>
                <a:gd name="connsiteX5" fmla="*/ 2743200 w 3372787"/>
                <a:gd name="connsiteY5" fmla="*/ 29980 h 1648918"/>
                <a:gd name="connsiteX6" fmla="*/ 3372787 w 3372787"/>
                <a:gd name="connsiteY6" fmla="*/ 0 h 164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2787" h="1648918">
                  <a:moveTo>
                    <a:pt x="0" y="1648918"/>
                  </a:moveTo>
                  <a:cubicBezTo>
                    <a:pt x="59960" y="1476531"/>
                    <a:pt x="119921" y="1304145"/>
                    <a:pt x="209862" y="1154243"/>
                  </a:cubicBezTo>
                  <a:cubicBezTo>
                    <a:pt x="299803" y="1004341"/>
                    <a:pt x="414728" y="869429"/>
                    <a:pt x="539646" y="749508"/>
                  </a:cubicBezTo>
                  <a:cubicBezTo>
                    <a:pt x="664564" y="629587"/>
                    <a:pt x="781987" y="534649"/>
                    <a:pt x="959370" y="434715"/>
                  </a:cubicBezTo>
                  <a:cubicBezTo>
                    <a:pt x="1136753" y="334781"/>
                    <a:pt x="1306642" y="217358"/>
                    <a:pt x="1603947" y="149902"/>
                  </a:cubicBezTo>
                  <a:cubicBezTo>
                    <a:pt x="1901252" y="82446"/>
                    <a:pt x="2448393" y="54964"/>
                    <a:pt x="2743200" y="29980"/>
                  </a:cubicBezTo>
                  <a:cubicBezTo>
                    <a:pt x="3038007" y="4996"/>
                    <a:pt x="3205397" y="2498"/>
                    <a:pt x="3372787" y="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2773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32774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0CC57E8E-519F-4CD0-8998-C9DFD97BB913}" type="slidenum">
              <a:rPr lang="en-US" altLang="en-US"/>
              <a:pPr/>
              <a:t>27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 Approximation Result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153400" cy="5029200"/>
          </a:xfrm>
        </p:spPr>
        <p:txBody>
          <a:bodyPr/>
          <a:lstStyle/>
          <a:p>
            <a:r>
              <a:rPr lang="en-US" altLang="en-US" smtClean="0"/>
              <a:t>Analysis: diminishing returns at individual nodes implies diminishing returns at a “global” level</a:t>
            </a:r>
          </a:p>
          <a:p>
            <a:pPr lvl="1"/>
            <a:r>
              <a:rPr lang="en-US" altLang="en-US" smtClean="0"/>
              <a:t>Cascade size </a:t>
            </a:r>
            <a:r>
              <a:rPr lang="en-US" altLang="en-US" i="1" smtClean="0"/>
              <a:t>f(S)</a:t>
            </a:r>
            <a:r>
              <a:rPr lang="en-US" altLang="en-US" smtClean="0"/>
              <a:t> grows slower and slower with </a:t>
            </a:r>
            <a:r>
              <a:rPr lang="en-US" altLang="en-US" i="1" smtClean="0"/>
              <a:t>S</a:t>
            </a:r>
            <a:r>
              <a:rPr lang="en-US" altLang="en-US" smtClean="0"/>
              <a:t>. 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mtClean="0"/>
              <a:t>	</a:t>
            </a:r>
            <a:r>
              <a:rPr lang="en-US" altLang="en-US" i="1" smtClean="0">
                <a:solidFill>
                  <a:srgbClr val="C00000"/>
                </a:solidFill>
              </a:rPr>
              <a:t>f</a:t>
            </a:r>
            <a:r>
              <a:rPr lang="en-US" altLang="en-US" smtClean="0">
                <a:solidFill>
                  <a:srgbClr val="C00000"/>
                </a:solidFill>
              </a:rPr>
              <a:t> is submodular: if </a:t>
            </a:r>
            <a:r>
              <a:rPr lang="en-US" altLang="en-US" i="1" smtClean="0">
                <a:solidFill>
                  <a:srgbClr val="C00000"/>
                </a:solidFill>
              </a:rPr>
              <a:t> S </a:t>
            </a:r>
            <a:r>
              <a:rPr lang="en-US" altLang="en-US" i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 </a:t>
            </a:r>
            <a:r>
              <a:rPr lang="en-US" altLang="en-US" i="1" smtClean="0">
                <a:solidFill>
                  <a:srgbClr val="C00000"/>
                </a:solidFill>
              </a:rPr>
              <a:t>T</a:t>
            </a:r>
            <a:r>
              <a:rPr lang="en-US" altLang="en-US" smtClean="0">
                <a:solidFill>
                  <a:srgbClr val="C00000"/>
                </a:solidFill>
              </a:rPr>
              <a:t> then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altLang="en-US" smtClean="0">
                <a:solidFill>
                  <a:srgbClr val="C00000"/>
                </a:solidFill>
              </a:rPr>
              <a:t>	</a:t>
            </a:r>
            <a:r>
              <a:rPr lang="en-US" altLang="en-US" i="1" smtClean="0">
                <a:solidFill>
                  <a:srgbClr val="C00000"/>
                </a:solidFill>
              </a:rPr>
              <a:t>	f(S</a:t>
            </a:r>
            <a:r>
              <a:rPr lang="en-US" altLang="en-US" i="1" smtClean="0">
                <a:solidFill>
                  <a:srgbClr val="C00000"/>
                </a:solidFill>
                <a:sym typeface="Symbol" panose="05050102010706020507" pitchFamily="18" charset="2"/>
              </a:rPr>
              <a:t> </a:t>
            </a:r>
            <a:r>
              <a:rPr lang="en-US" altLang="en-US" i="1" smtClean="0">
                <a:solidFill>
                  <a:srgbClr val="C00000"/>
                </a:solidFill>
              </a:rPr>
              <a:t>{x}) – f(S)  ≥  f(T</a:t>
            </a:r>
            <a:r>
              <a:rPr lang="en-US" altLang="en-US" i="1" smtClean="0">
                <a:solidFill>
                  <a:srgbClr val="C00000"/>
                </a:solidFill>
                <a:sym typeface="Symbol" panose="05050102010706020507" pitchFamily="18" charset="2"/>
              </a:rPr>
              <a:t> </a:t>
            </a:r>
            <a:r>
              <a:rPr lang="en-US" altLang="en-US" i="1" smtClean="0">
                <a:solidFill>
                  <a:srgbClr val="C00000"/>
                </a:solidFill>
              </a:rPr>
              <a:t>{x}) – f(T)</a:t>
            </a:r>
          </a:p>
          <a:p>
            <a:pPr lvl="1"/>
            <a:r>
              <a:rPr lang="en-US" altLang="en-US" u="sng" smtClean="0"/>
              <a:t>Theorem</a:t>
            </a:r>
            <a:r>
              <a:rPr lang="en-US" altLang="en-US" smtClean="0"/>
              <a:t> [Nehmhauser et al. ‘78]:                           If </a:t>
            </a:r>
            <a:r>
              <a:rPr lang="en-US" altLang="en-US" i="1" smtClean="0"/>
              <a:t>f</a:t>
            </a:r>
            <a:r>
              <a:rPr lang="en-US" altLang="en-US" smtClean="0"/>
              <a:t> is a function that is monotone and submodular, then </a:t>
            </a:r>
            <a:r>
              <a:rPr lang="en-US" altLang="en-US" i="1" smtClean="0"/>
              <a:t>k</a:t>
            </a:r>
            <a:r>
              <a:rPr lang="en-US" altLang="en-US" smtClean="0"/>
              <a:t>-step hill-climbing produces set </a:t>
            </a:r>
            <a:r>
              <a:rPr lang="en-US" altLang="en-US" i="1" smtClean="0"/>
              <a:t>S</a:t>
            </a:r>
            <a:r>
              <a:rPr lang="en-US" altLang="en-US" smtClean="0"/>
              <a:t> for which </a:t>
            </a:r>
            <a:r>
              <a:rPr lang="en-US" altLang="en-US" i="1" smtClean="0"/>
              <a:t>f(S)</a:t>
            </a:r>
            <a:r>
              <a:rPr lang="en-US" altLang="en-US" smtClean="0"/>
              <a:t> is within  </a:t>
            </a:r>
            <a:r>
              <a:rPr lang="en-US" altLang="en-US" i="1" smtClean="0"/>
              <a:t>(1-1/e) </a:t>
            </a:r>
            <a:r>
              <a:rPr lang="en-US" altLang="en-US" smtClean="0"/>
              <a:t>of optimal.</a:t>
            </a:r>
          </a:p>
          <a:p>
            <a:pPr lvl="1"/>
            <a:endParaRPr lang="en-US" altLang="en-US" smtClean="0"/>
          </a:p>
        </p:txBody>
      </p:sp>
      <p:grpSp>
        <p:nvGrpSpPr>
          <p:cNvPr id="33796" name="Group 3"/>
          <p:cNvGrpSpPr>
            <a:grpSpLocks/>
          </p:cNvGrpSpPr>
          <p:nvPr/>
        </p:nvGrpSpPr>
        <p:grpSpPr bwMode="auto">
          <a:xfrm>
            <a:off x="7848600" y="381000"/>
            <a:ext cx="1082675" cy="762000"/>
            <a:chOff x="2717170" y="5029200"/>
            <a:chExt cx="1413018" cy="860724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2287844" y="5458526"/>
              <a:ext cx="860724" cy="207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719243" y="5889924"/>
              <a:ext cx="141094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2717170" y="5113480"/>
              <a:ext cx="1313568" cy="715476"/>
            </a:xfrm>
            <a:custGeom>
              <a:avLst/>
              <a:gdLst>
                <a:gd name="connsiteX0" fmla="*/ 0 w 3372787"/>
                <a:gd name="connsiteY0" fmla="*/ 1648918 h 1648918"/>
                <a:gd name="connsiteX1" fmla="*/ 209862 w 3372787"/>
                <a:gd name="connsiteY1" fmla="*/ 1154243 h 1648918"/>
                <a:gd name="connsiteX2" fmla="*/ 539646 w 3372787"/>
                <a:gd name="connsiteY2" fmla="*/ 749508 h 1648918"/>
                <a:gd name="connsiteX3" fmla="*/ 959370 w 3372787"/>
                <a:gd name="connsiteY3" fmla="*/ 434715 h 1648918"/>
                <a:gd name="connsiteX4" fmla="*/ 1603947 w 3372787"/>
                <a:gd name="connsiteY4" fmla="*/ 149902 h 1648918"/>
                <a:gd name="connsiteX5" fmla="*/ 2743200 w 3372787"/>
                <a:gd name="connsiteY5" fmla="*/ 29980 h 1648918"/>
                <a:gd name="connsiteX6" fmla="*/ 3372787 w 3372787"/>
                <a:gd name="connsiteY6" fmla="*/ 0 h 164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2787" h="1648918">
                  <a:moveTo>
                    <a:pt x="0" y="1648918"/>
                  </a:moveTo>
                  <a:cubicBezTo>
                    <a:pt x="59960" y="1476531"/>
                    <a:pt x="119921" y="1304145"/>
                    <a:pt x="209862" y="1154243"/>
                  </a:cubicBezTo>
                  <a:cubicBezTo>
                    <a:pt x="299803" y="1004341"/>
                    <a:pt x="414728" y="869429"/>
                    <a:pt x="539646" y="749508"/>
                  </a:cubicBezTo>
                  <a:cubicBezTo>
                    <a:pt x="664564" y="629587"/>
                    <a:pt x="781987" y="534649"/>
                    <a:pt x="959370" y="434715"/>
                  </a:cubicBezTo>
                  <a:cubicBezTo>
                    <a:pt x="1136753" y="334781"/>
                    <a:pt x="1306642" y="217358"/>
                    <a:pt x="1603947" y="149902"/>
                  </a:cubicBezTo>
                  <a:cubicBezTo>
                    <a:pt x="1901252" y="82446"/>
                    <a:pt x="2448393" y="54964"/>
                    <a:pt x="2743200" y="29980"/>
                  </a:cubicBezTo>
                  <a:cubicBezTo>
                    <a:pt x="3038007" y="4996"/>
                    <a:pt x="3205397" y="2498"/>
                    <a:pt x="3372787" y="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3797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33798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CA1D548-9353-44CB-B67D-0B9B112F09BF}" type="slidenum">
              <a:rPr lang="en-US" altLang="en-US"/>
              <a:pPr/>
              <a:t>28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Analysis: Independent Contagion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686800" cy="4572000"/>
          </a:xfrm>
        </p:spPr>
        <p:txBody>
          <a:bodyPr rtlCol="0">
            <a:normAutofit lnSpcReduction="10000"/>
          </a:bodyPr>
          <a:lstStyle/>
          <a:p>
            <a:pPr marL="342900" lvl="1" indent="-3429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3200" dirty="0" smtClean="0"/>
              <a:t>Our function f is clearly monotone; we must show that  it is submodular: </a:t>
            </a:r>
          </a:p>
          <a:p>
            <a:pPr marL="342900" lvl="1" indent="-34290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200" i="1" dirty="0" smtClean="0">
                <a:solidFill>
                  <a:srgbClr val="C00000"/>
                </a:solidFill>
              </a:rPr>
              <a:t>		f(S</a:t>
            </a:r>
            <a:r>
              <a:rPr lang="en-US" sz="3200" i="1" dirty="0" smtClean="0">
                <a:solidFill>
                  <a:srgbClr val="C00000"/>
                </a:solidFill>
                <a:sym typeface="Symbol"/>
              </a:rPr>
              <a:t> </a:t>
            </a:r>
            <a:r>
              <a:rPr lang="en-US" sz="3200" i="1" dirty="0" smtClean="0">
                <a:solidFill>
                  <a:srgbClr val="C00000"/>
                </a:solidFill>
              </a:rPr>
              <a:t>{x}) – f(S)  ≥  f(T</a:t>
            </a:r>
            <a:r>
              <a:rPr lang="en-US" sz="3200" i="1" dirty="0" smtClean="0">
                <a:solidFill>
                  <a:srgbClr val="C00000"/>
                </a:solidFill>
                <a:sym typeface="Symbol"/>
              </a:rPr>
              <a:t> </a:t>
            </a:r>
            <a:r>
              <a:rPr lang="en-US" sz="3200" i="1" dirty="0" smtClean="0">
                <a:solidFill>
                  <a:srgbClr val="C00000"/>
                </a:solidFill>
              </a:rPr>
              <a:t>{x}) – f(T)</a:t>
            </a:r>
            <a:endParaRPr lang="en-US" sz="3200" dirty="0" smtClean="0"/>
          </a:p>
          <a:p>
            <a:pPr lvl="4" fontAlgn="auto">
              <a:spcAft>
                <a:spcPts val="0"/>
              </a:spcAft>
              <a:defRPr/>
            </a:pPr>
            <a:endParaRPr lang="en-US" sz="11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What do we know about submodular functions?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1) If </a:t>
            </a:r>
            <a:r>
              <a:rPr lang="en-US" i="1" dirty="0" smtClean="0"/>
              <a:t>f</a:t>
            </a:r>
            <a:r>
              <a:rPr lang="en-US" i="1" baseline="-25000" dirty="0" smtClean="0"/>
              <a:t>1</a:t>
            </a:r>
            <a:r>
              <a:rPr lang="en-US" i="1" dirty="0" smtClean="0"/>
              <a:t>, f</a:t>
            </a:r>
            <a:r>
              <a:rPr lang="en-US" i="1" baseline="-25000" dirty="0" smtClean="0"/>
              <a:t>2</a:t>
            </a:r>
            <a:r>
              <a:rPr lang="en-US" i="1" dirty="0" smtClean="0"/>
              <a:t>, …,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k</a:t>
            </a:r>
            <a:r>
              <a:rPr lang="en-US" i="1" dirty="0" smtClean="0"/>
              <a:t> </a:t>
            </a:r>
            <a:r>
              <a:rPr lang="en-US" dirty="0" smtClean="0"/>
              <a:t>are submodular, and </a:t>
            </a:r>
            <a:r>
              <a:rPr lang="en-US" i="1" dirty="0" smtClean="0"/>
              <a:t>a</a:t>
            </a:r>
            <a:r>
              <a:rPr lang="en-US" i="1" baseline="-25000" dirty="0" smtClean="0"/>
              <a:t>1</a:t>
            </a:r>
            <a:r>
              <a:rPr lang="en-US" i="1" dirty="0" smtClean="0"/>
              <a:t>, a</a:t>
            </a:r>
            <a:r>
              <a:rPr lang="en-US" i="1" baseline="-25000" dirty="0" smtClean="0"/>
              <a:t>2</a:t>
            </a:r>
            <a:r>
              <a:rPr lang="en-US" i="1" dirty="0" smtClean="0"/>
              <a:t>, … 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k</a:t>
            </a:r>
            <a:r>
              <a:rPr lang="en-US" i="1" dirty="0" smtClean="0"/>
              <a:t> &gt; 0 </a:t>
            </a:r>
            <a:r>
              <a:rPr lang="en-US" dirty="0" smtClean="0"/>
              <a:t>then </a:t>
            </a:r>
            <a:r>
              <a:rPr lang="en-US" i="1" dirty="0" smtClean="0"/>
              <a:t>∑</a:t>
            </a:r>
            <a:r>
              <a:rPr lang="en-US" i="1" dirty="0" err="1" smtClean="0"/>
              <a:t>a</a:t>
            </a:r>
            <a:r>
              <a:rPr lang="en-US" i="1" baseline="-25000" dirty="0" err="1" smtClean="0"/>
              <a:t>i</a:t>
            </a:r>
            <a:r>
              <a:rPr lang="en-US" i="1" baseline="-25000" dirty="0" smtClean="0"/>
              <a:t>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i</a:t>
            </a:r>
            <a:r>
              <a:rPr lang="en-US" dirty="0" smtClean="0"/>
              <a:t> is also submodular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2) Natural example: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Sets </a:t>
            </a:r>
            <a:r>
              <a:rPr lang="en-US" i="1" dirty="0" smtClean="0"/>
              <a:t>A</a:t>
            </a:r>
            <a:r>
              <a:rPr lang="en-US" i="1" baseline="-25000" dirty="0" smtClean="0"/>
              <a:t>1</a:t>
            </a:r>
            <a:r>
              <a:rPr lang="en-US" i="1" dirty="0" smtClean="0"/>
              <a:t>, A</a:t>
            </a:r>
            <a:r>
              <a:rPr lang="en-US" i="1" baseline="-25000" dirty="0" smtClean="0"/>
              <a:t>2</a:t>
            </a:r>
            <a:r>
              <a:rPr lang="en-US" i="1" dirty="0" smtClean="0"/>
              <a:t>, …, A</a:t>
            </a:r>
            <a:r>
              <a:rPr lang="en-US" i="1" baseline="-25000" dirty="0" smtClean="0"/>
              <a:t>n</a:t>
            </a:r>
            <a:r>
              <a:rPr lang="en-US" dirty="0" smtClean="0"/>
              <a:t>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f(S) = size of union of</a:t>
            </a:r>
            <a:r>
              <a:rPr lang="en-US" dirty="0" smtClean="0">
                <a:solidFill>
                  <a:srgbClr val="C00000"/>
                </a:solidFill>
                <a:sym typeface="Symbol"/>
              </a:rPr>
              <a:t> </a:t>
            </a:r>
            <a:r>
              <a:rPr lang="en-US" i="1" dirty="0" smtClean="0"/>
              <a:t>A</a:t>
            </a:r>
            <a:r>
              <a:rPr lang="en-US" i="1" baseline="-25000" dirty="0" smtClean="0"/>
              <a:t>i</a:t>
            </a:r>
          </a:p>
        </p:txBody>
      </p:sp>
      <p:sp>
        <p:nvSpPr>
          <p:cNvPr id="4" name="Oval 3"/>
          <p:cNvSpPr/>
          <p:nvPr/>
        </p:nvSpPr>
        <p:spPr>
          <a:xfrm>
            <a:off x="5334000" y="5372100"/>
            <a:ext cx="1238250" cy="800100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334000" y="5772150"/>
            <a:ext cx="1382713" cy="857250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135688" y="5372100"/>
            <a:ext cx="1163637" cy="11049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818313" y="5657850"/>
            <a:ext cx="1163637" cy="97155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38950" y="5238750"/>
            <a:ext cx="1092200" cy="62865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67550" y="5257800"/>
            <a:ext cx="1524000" cy="1295400"/>
          </a:xfrm>
          <a:prstGeom prst="ellipse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flipV="1">
            <a:off x="5238750" y="5181600"/>
            <a:ext cx="1905000" cy="92075"/>
          </a:xfrm>
          <a:prstGeom prst="leftRigh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5181600" y="4876800"/>
            <a:ext cx="2647950" cy="92075"/>
          </a:xfrm>
          <a:prstGeom prst="left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828" name="TextBox 13"/>
          <p:cNvSpPr txBox="1">
            <a:spLocks noChangeArrowheads="1"/>
          </p:cNvSpPr>
          <p:nvPr/>
        </p:nvSpPr>
        <p:spPr bwMode="auto">
          <a:xfrm>
            <a:off x="4876800" y="4953000"/>
            <a:ext cx="3730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/>
              <a:t>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876800" y="4572000"/>
            <a:ext cx="385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/>
              <a:t>T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610600" y="5588000"/>
            <a:ext cx="3619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/>
              <a:t>x</a:t>
            </a:r>
          </a:p>
        </p:txBody>
      </p:sp>
      <p:sp>
        <p:nvSpPr>
          <p:cNvPr id="34831" name="Footer Placeholder 1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34832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98916DA-2DF1-48FE-928A-34C5B6CCBB86}" type="slidenum">
              <a:rPr lang="en-US" altLang="en-US"/>
              <a:pPr/>
              <a:t>29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/>
          <a:lstStyle/>
          <a:p>
            <a:r>
              <a:rPr lang="en-US" altLang="en-US" smtClean="0"/>
              <a:t>Part 2: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7772400" cy="452596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dirty="0" smtClean="0">
                <a:solidFill>
                  <a:srgbClr val="C00000"/>
                </a:solidFill>
              </a:rPr>
              <a:t>Diffusion and Cascading Behavior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Part 1: Basic mathematical models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Virus propagation and Diffusion (cascading behavior)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Finding influential nodes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Part 2: Empirical studies on large networks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Viral Marketing and Blogging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Part 3: More algorithms and consequences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Detecting cascades effectively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Conclusion and reflections</a:t>
            </a:r>
            <a:endParaRPr lang="en-US" dirty="0"/>
          </a:p>
        </p:txBody>
      </p:sp>
      <p:sp>
        <p:nvSpPr>
          <p:cNvPr id="1024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024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3E9F63C6-673B-4713-BD89-48A41BED05B4}" type="slidenum">
              <a:rPr lang="en-US" altLang="en-US"/>
              <a:pPr/>
              <a:t>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Analysis: Alternative View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752600"/>
            <a:ext cx="3810000" cy="2209800"/>
          </a:xfrm>
        </p:spPr>
        <p:txBody>
          <a:bodyPr/>
          <a:lstStyle/>
          <a:p>
            <a:r>
              <a:rPr lang="en-US" altLang="en-US" smtClean="0"/>
              <a:t>Alternative view:</a:t>
            </a:r>
          </a:p>
          <a:p>
            <a:pPr lvl="1"/>
            <a:r>
              <a:rPr lang="en-US" altLang="en-US" smtClean="0">
                <a:solidFill>
                  <a:srgbClr val="C00000"/>
                </a:solidFill>
              </a:rPr>
              <a:t>Generate the randomness ahead of time</a:t>
            </a:r>
          </a:p>
        </p:txBody>
      </p:sp>
      <p:sp>
        <p:nvSpPr>
          <p:cNvPr id="4" name="Oval 3"/>
          <p:cNvSpPr/>
          <p:nvPr/>
        </p:nvSpPr>
        <p:spPr>
          <a:xfrm>
            <a:off x="4859338" y="3686175"/>
            <a:ext cx="419100" cy="417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c</a:t>
            </a:r>
            <a:endParaRPr lang="en-US" b="1"/>
          </a:p>
        </p:txBody>
      </p:sp>
      <p:sp>
        <p:nvSpPr>
          <p:cNvPr id="5" name="Oval 4"/>
          <p:cNvSpPr/>
          <p:nvPr/>
        </p:nvSpPr>
        <p:spPr>
          <a:xfrm>
            <a:off x="4691063" y="2435225"/>
            <a:ext cx="420687" cy="417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b</a:t>
            </a:r>
            <a:endParaRPr lang="en-US" b="1"/>
          </a:p>
        </p:txBody>
      </p:sp>
      <p:sp>
        <p:nvSpPr>
          <p:cNvPr id="6" name="Oval 5"/>
          <p:cNvSpPr/>
          <p:nvPr/>
        </p:nvSpPr>
        <p:spPr>
          <a:xfrm>
            <a:off x="6781800" y="2630488"/>
            <a:ext cx="419100" cy="41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e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81675" y="1517650"/>
            <a:ext cx="419100" cy="4175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a</a:t>
            </a:r>
            <a:endParaRPr lang="en-US" b="1"/>
          </a:p>
        </p:txBody>
      </p:sp>
      <p:sp>
        <p:nvSpPr>
          <p:cNvPr id="8" name="Oval 7"/>
          <p:cNvSpPr/>
          <p:nvPr/>
        </p:nvSpPr>
        <p:spPr>
          <a:xfrm>
            <a:off x="7543800" y="1601788"/>
            <a:ext cx="419100" cy="41751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d</a:t>
            </a:r>
            <a:endParaRPr lang="en-US" b="1"/>
          </a:p>
        </p:txBody>
      </p:sp>
      <p:sp>
        <p:nvSpPr>
          <p:cNvPr id="9" name="Oval 8"/>
          <p:cNvSpPr/>
          <p:nvPr/>
        </p:nvSpPr>
        <p:spPr>
          <a:xfrm>
            <a:off x="6118225" y="3435350"/>
            <a:ext cx="419100" cy="417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g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97538" y="2519363"/>
            <a:ext cx="420687" cy="41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f</a:t>
            </a:r>
            <a:endParaRPr lang="en-US" b="1"/>
          </a:p>
        </p:txBody>
      </p:sp>
      <p:sp>
        <p:nvSpPr>
          <p:cNvPr id="11" name="Oval 10"/>
          <p:cNvSpPr/>
          <p:nvPr/>
        </p:nvSpPr>
        <p:spPr>
          <a:xfrm>
            <a:off x="7962900" y="2768600"/>
            <a:ext cx="419100" cy="417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h</a:t>
            </a:r>
            <a:endParaRPr lang="en-US" b="1"/>
          </a:p>
        </p:txBody>
      </p:sp>
      <p:sp>
        <p:nvSpPr>
          <p:cNvPr id="12" name="Oval 11"/>
          <p:cNvSpPr/>
          <p:nvPr/>
        </p:nvSpPr>
        <p:spPr>
          <a:xfrm>
            <a:off x="7207250" y="3603625"/>
            <a:ext cx="420688" cy="41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i</a:t>
            </a:r>
            <a:endParaRPr lang="en-US"/>
          </a:p>
        </p:txBody>
      </p:sp>
      <p:cxnSp>
        <p:nvCxnSpPr>
          <p:cNvPr id="13" name="Straight Arrow Connector 12"/>
          <p:cNvCxnSpPr>
            <a:stCxn id="8" idx="4"/>
            <a:endCxn id="11" idx="1"/>
          </p:cNvCxnSpPr>
          <p:nvPr/>
        </p:nvCxnSpPr>
        <p:spPr>
          <a:xfrm rot="16200000" flipH="1">
            <a:off x="7483475" y="2289175"/>
            <a:ext cx="811213" cy="2714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2"/>
          </p:cNvCxnSpPr>
          <p:nvPr/>
        </p:nvCxnSpPr>
        <p:spPr>
          <a:xfrm>
            <a:off x="6200775" y="1727200"/>
            <a:ext cx="1343025" cy="825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5" idx="6"/>
          </p:cNvCxnSpPr>
          <p:nvPr/>
        </p:nvCxnSpPr>
        <p:spPr>
          <a:xfrm rot="10800000">
            <a:off x="5111750" y="2644775"/>
            <a:ext cx="585788" cy="825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2" idx="2"/>
          </p:cNvCxnSpPr>
          <p:nvPr/>
        </p:nvCxnSpPr>
        <p:spPr>
          <a:xfrm>
            <a:off x="6537325" y="3644900"/>
            <a:ext cx="669925" cy="1666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6" idx="7"/>
          </p:cNvCxnSpPr>
          <p:nvPr/>
        </p:nvCxnSpPr>
        <p:spPr>
          <a:xfrm rot="5400000">
            <a:off x="7004051" y="2092325"/>
            <a:ext cx="735012" cy="4651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4"/>
            <a:endCxn id="10" idx="0"/>
          </p:cNvCxnSpPr>
          <p:nvPr/>
        </p:nvCxnSpPr>
        <p:spPr>
          <a:xfrm rot="5400000">
            <a:off x="5657057" y="2185194"/>
            <a:ext cx="584200" cy="841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4"/>
            <a:endCxn id="4" idx="0"/>
          </p:cNvCxnSpPr>
          <p:nvPr/>
        </p:nvCxnSpPr>
        <p:spPr>
          <a:xfrm rot="16200000" flipH="1">
            <a:off x="4568032" y="3185319"/>
            <a:ext cx="833437" cy="1682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9" idx="7"/>
          </p:cNvCxnSpPr>
          <p:nvPr/>
        </p:nvCxnSpPr>
        <p:spPr>
          <a:xfrm rot="5400000">
            <a:off x="6404769" y="3058319"/>
            <a:ext cx="509588" cy="368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6"/>
          </p:cNvCxnSpPr>
          <p:nvPr/>
        </p:nvCxnSpPr>
        <p:spPr>
          <a:xfrm rot="10800000">
            <a:off x="6118225" y="2727325"/>
            <a:ext cx="669925" cy="412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4"/>
            <a:endCxn id="9" idx="1"/>
          </p:cNvCxnSpPr>
          <p:nvPr/>
        </p:nvCxnSpPr>
        <p:spPr>
          <a:xfrm rot="16200000" flipH="1">
            <a:off x="5761831" y="3080545"/>
            <a:ext cx="561975" cy="2714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4" idx="7"/>
          </p:cNvCxnSpPr>
          <p:nvPr/>
        </p:nvCxnSpPr>
        <p:spPr>
          <a:xfrm rot="5400000">
            <a:off x="5053013" y="3040063"/>
            <a:ext cx="871537" cy="5413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7"/>
            <a:endCxn id="11" idx="3"/>
          </p:cNvCxnSpPr>
          <p:nvPr/>
        </p:nvCxnSpPr>
        <p:spPr>
          <a:xfrm rot="5400000" flipH="1" flipV="1">
            <a:off x="7525544" y="3164681"/>
            <a:ext cx="539750" cy="4587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1"/>
            <a:endCxn id="6" idx="4"/>
          </p:cNvCxnSpPr>
          <p:nvPr/>
        </p:nvCxnSpPr>
        <p:spPr>
          <a:xfrm rot="16200000" flipV="1">
            <a:off x="6822282" y="3217068"/>
            <a:ext cx="615950" cy="27781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7"/>
            <a:endCxn id="7" idx="3"/>
          </p:cNvCxnSpPr>
          <p:nvPr/>
        </p:nvCxnSpPr>
        <p:spPr>
          <a:xfrm rot="5400000" flipH="1" flipV="1">
            <a:off x="5135563" y="1789113"/>
            <a:ext cx="622300" cy="7937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67" name="TextBox 27"/>
          <p:cNvSpPr txBox="1">
            <a:spLocks noChangeArrowheads="1"/>
          </p:cNvSpPr>
          <p:nvPr/>
        </p:nvSpPr>
        <p:spPr bwMode="auto">
          <a:xfrm>
            <a:off x="6537325" y="1447800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5868" name="TextBox 28"/>
          <p:cNvSpPr txBox="1">
            <a:spLocks noChangeArrowheads="1"/>
          </p:cNvSpPr>
          <p:nvPr/>
        </p:nvSpPr>
        <p:spPr bwMode="auto">
          <a:xfrm>
            <a:off x="6537325" y="3686175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5869" name="TextBox 29"/>
          <p:cNvSpPr txBox="1">
            <a:spLocks noChangeArrowheads="1"/>
          </p:cNvSpPr>
          <p:nvPr/>
        </p:nvSpPr>
        <p:spPr bwMode="auto">
          <a:xfrm>
            <a:off x="4572000" y="3032125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5870" name="TextBox 30"/>
          <p:cNvSpPr txBox="1">
            <a:spLocks noChangeArrowheads="1"/>
          </p:cNvSpPr>
          <p:nvPr/>
        </p:nvSpPr>
        <p:spPr bwMode="auto">
          <a:xfrm>
            <a:off x="5027613" y="1852613"/>
            <a:ext cx="40163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5871" name="TextBox 31"/>
          <p:cNvSpPr txBox="1">
            <a:spLocks noChangeArrowheads="1"/>
          </p:cNvSpPr>
          <p:nvPr/>
        </p:nvSpPr>
        <p:spPr bwMode="auto">
          <a:xfrm>
            <a:off x="6372225" y="1947863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35872" name="TextBox 32"/>
          <p:cNvSpPr txBox="1">
            <a:spLocks noChangeArrowheads="1"/>
          </p:cNvSpPr>
          <p:nvPr/>
        </p:nvSpPr>
        <p:spPr bwMode="auto">
          <a:xfrm>
            <a:off x="5214938" y="2652713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35873" name="TextBox 33"/>
          <p:cNvSpPr txBox="1">
            <a:spLocks noChangeArrowheads="1"/>
          </p:cNvSpPr>
          <p:nvPr/>
        </p:nvSpPr>
        <p:spPr bwMode="auto">
          <a:xfrm>
            <a:off x="7858125" y="2185988"/>
            <a:ext cx="4016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35874" name="TextBox 34"/>
          <p:cNvSpPr txBox="1">
            <a:spLocks noChangeArrowheads="1"/>
          </p:cNvSpPr>
          <p:nvPr/>
        </p:nvSpPr>
        <p:spPr bwMode="auto">
          <a:xfrm>
            <a:off x="6002338" y="2970213"/>
            <a:ext cx="403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5875" name="TextBox 35"/>
          <p:cNvSpPr txBox="1">
            <a:spLocks noChangeArrowheads="1"/>
          </p:cNvSpPr>
          <p:nvPr/>
        </p:nvSpPr>
        <p:spPr bwMode="auto">
          <a:xfrm>
            <a:off x="7124700" y="3101975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5876" name="TextBox 36"/>
          <p:cNvSpPr txBox="1">
            <a:spLocks noChangeArrowheads="1"/>
          </p:cNvSpPr>
          <p:nvPr/>
        </p:nvSpPr>
        <p:spPr bwMode="auto">
          <a:xfrm>
            <a:off x="7773988" y="3365500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5877" name="TextBox 37"/>
          <p:cNvSpPr txBox="1">
            <a:spLocks noChangeArrowheads="1"/>
          </p:cNvSpPr>
          <p:nvPr/>
        </p:nvSpPr>
        <p:spPr bwMode="auto">
          <a:xfrm>
            <a:off x="7337425" y="2185988"/>
            <a:ext cx="4016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5878" name="TextBox 38"/>
          <p:cNvSpPr txBox="1">
            <a:spLocks noChangeArrowheads="1"/>
          </p:cNvSpPr>
          <p:nvPr/>
        </p:nvSpPr>
        <p:spPr bwMode="auto">
          <a:xfrm>
            <a:off x="5408613" y="3268663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5879" name="TextBox 39"/>
          <p:cNvSpPr txBox="1">
            <a:spLocks noChangeArrowheads="1"/>
          </p:cNvSpPr>
          <p:nvPr/>
        </p:nvSpPr>
        <p:spPr bwMode="auto">
          <a:xfrm>
            <a:off x="6180138" y="2435225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5880" name="TextBox 40"/>
          <p:cNvSpPr txBox="1">
            <a:spLocks noChangeArrowheads="1"/>
          </p:cNvSpPr>
          <p:nvPr/>
        </p:nvSpPr>
        <p:spPr bwMode="auto">
          <a:xfrm>
            <a:off x="5922963" y="2101850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5881" name="TextBox 41"/>
          <p:cNvSpPr txBox="1">
            <a:spLocks noChangeArrowheads="1"/>
          </p:cNvSpPr>
          <p:nvPr/>
        </p:nvSpPr>
        <p:spPr bwMode="auto">
          <a:xfrm>
            <a:off x="6581775" y="3160713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381000" y="4267200"/>
            <a:ext cx="8305800" cy="24384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Flip a coin for each edge to decide whether it will succeed when (if ever) it attempts to transmit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Edges on which activation will succeed are </a:t>
            </a:r>
            <a:r>
              <a:rPr lang="en-US" sz="3200" b="1" u="sng" dirty="0">
                <a:solidFill>
                  <a:srgbClr val="C00000"/>
                </a:solidFill>
                <a:latin typeface="+mn-lt"/>
                <a:cs typeface="+mn-cs"/>
              </a:rPr>
              <a:t>live</a:t>
            </a:r>
            <a:endParaRPr lang="en-US" sz="3200" dirty="0">
              <a:latin typeface="+mn-lt"/>
              <a:cs typeface="+mn-cs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i="1" dirty="0">
                <a:latin typeface="+mn-lt"/>
                <a:cs typeface="+mn-cs"/>
              </a:rPr>
              <a:t>f(S)</a:t>
            </a:r>
            <a:r>
              <a:rPr lang="en-US" sz="3200" dirty="0">
                <a:latin typeface="+mn-lt"/>
                <a:cs typeface="+mn-cs"/>
              </a:rPr>
              <a:t> = size of the set reachable by live-edge paths</a:t>
            </a:r>
          </a:p>
        </p:txBody>
      </p:sp>
      <p:cxnSp>
        <p:nvCxnSpPr>
          <p:cNvPr id="49" name="Straight Arrow Connector 48"/>
          <p:cNvCxnSpPr>
            <a:stCxn id="7" idx="5"/>
            <a:endCxn id="6" idx="1"/>
          </p:cNvCxnSpPr>
          <p:nvPr/>
        </p:nvCxnSpPr>
        <p:spPr>
          <a:xfrm rot="16200000" flipH="1">
            <a:off x="6083301" y="1931987"/>
            <a:ext cx="817562" cy="7032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84" name="Footer Placeholder 4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35885" name="Slide Number Placeholder 4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C0827DF7-844C-424A-9C1B-293C4A2FA666}" type="slidenum">
              <a:rPr lang="en-US" altLang="en-US"/>
              <a:pPr/>
              <a:t>30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Analysis: Alternative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76400"/>
            <a:ext cx="3810000" cy="20574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Fix outcome </a:t>
            </a:r>
            <a:r>
              <a:rPr lang="en-US" i="1" err="1" smtClean="0"/>
              <a:t>i</a:t>
            </a:r>
            <a:r>
              <a:rPr lang="en-US" smtClean="0"/>
              <a:t> of coin flips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Let </a:t>
            </a:r>
            <a:r>
              <a:rPr lang="en-US" i="1" err="1" smtClean="0"/>
              <a:t>f</a:t>
            </a:r>
            <a:r>
              <a:rPr lang="en-US" i="1" baseline="-25000" err="1" smtClean="0"/>
              <a:t>i</a:t>
            </a:r>
            <a:r>
              <a:rPr lang="en-US" i="1" smtClean="0"/>
              <a:t>(S)</a:t>
            </a:r>
            <a:r>
              <a:rPr lang="en-US" smtClean="0"/>
              <a:t> be size of cascade from </a:t>
            </a:r>
            <a:r>
              <a:rPr lang="en-US" i="1" smtClean="0"/>
              <a:t>S</a:t>
            </a:r>
            <a:r>
              <a:rPr lang="en-US" smtClean="0"/>
              <a:t> given these coin flips</a:t>
            </a:r>
          </a:p>
        </p:txBody>
      </p:sp>
      <p:sp>
        <p:nvSpPr>
          <p:cNvPr id="4" name="Oval 3"/>
          <p:cNvSpPr/>
          <p:nvPr/>
        </p:nvSpPr>
        <p:spPr>
          <a:xfrm>
            <a:off x="4706938" y="3621088"/>
            <a:ext cx="419100" cy="41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c</a:t>
            </a:r>
            <a:endParaRPr lang="en-US" b="1"/>
          </a:p>
        </p:txBody>
      </p:sp>
      <p:sp>
        <p:nvSpPr>
          <p:cNvPr id="5" name="Oval 4"/>
          <p:cNvSpPr/>
          <p:nvPr/>
        </p:nvSpPr>
        <p:spPr>
          <a:xfrm>
            <a:off x="4538663" y="2371725"/>
            <a:ext cx="420687" cy="41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b</a:t>
            </a:r>
            <a:endParaRPr lang="en-US" b="1"/>
          </a:p>
        </p:txBody>
      </p:sp>
      <p:sp>
        <p:nvSpPr>
          <p:cNvPr id="6" name="Oval 5"/>
          <p:cNvSpPr/>
          <p:nvPr/>
        </p:nvSpPr>
        <p:spPr>
          <a:xfrm>
            <a:off x="6629400" y="2566988"/>
            <a:ext cx="419100" cy="41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e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629275" y="1454150"/>
            <a:ext cx="419100" cy="41592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a</a:t>
            </a:r>
            <a:endParaRPr lang="en-US" b="1"/>
          </a:p>
        </p:txBody>
      </p:sp>
      <p:sp>
        <p:nvSpPr>
          <p:cNvPr id="8" name="Oval 7"/>
          <p:cNvSpPr/>
          <p:nvPr/>
        </p:nvSpPr>
        <p:spPr>
          <a:xfrm>
            <a:off x="7391400" y="1536700"/>
            <a:ext cx="419100" cy="41751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d</a:t>
            </a:r>
            <a:endParaRPr lang="en-US" b="1"/>
          </a:p>
        </p:txBody>
      </p:sp>
      <p:sp>
        <p:nvSpPr>
          <p:cNvPr id="9" name="Oval 8"/>
          <p:cNvSpPr/>
          <p:nvPr/>
        </p:nvSpPr>
        <p:spPr>
          <a:xfrm>
            <a:off x="5965825" y="3371850"/>
            <a:ext cx="419100" cy="41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g</a:t>
            </a: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545138" y="2454275"/>
            <a:ext cx="420687" cy="417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f</a:t>
            </a:r>
            <a:endParaRPr lang="en-US" b="1"/>
          </a:p>
        </p:txBody>
      </p:sp>
      <p:sp>
        <p:nvSpPr>
          <p:cNvPr id="11" name="Oval 10"/>
          <p:cNvSpPr/>
          <p:nvPr/>
        </p:nvSpPr>
        <p:spPr>
          <a:xfrm>
            <a:off x="7810500" y="2705100"/>
            <a:ext cx="419100" cy="41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/>
              <a:t>h</a:t>
            </a:r>
            <a:endParaRPr lang="en-US" b="1"/>
          </a:p>
        </p:txBody>
      </p:sp>
      <p:sp>
        <p:nvSpPr>
          <p:cNvPr id="12" name="Oval 11"/>
          <p:cNvSpPr/>
          <p:nvPr/>
        </p:nvSpPr>
        <p:spPr>
          <a:xfrm>
            <a:off x="7054850" y="3538538"/>
            <a:ext cx="420688" cy="415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/>
              <a:t>i</a:t>
            </a:r>
            <a:endParaRPr lang="en-US"/>
          </a:p>
        </p:txBody>
      </p:sp>
      <p:cxnSp>
        <p:nvCxnSpPr>
          <p:cNvPr id="13" name="Straight Arrow Connector 12"/>
          <p:cNvCxnSpPr>
            <a:stCxn id="8" idx="4"/>
            <a:endCxn id="11" idx="1"/>
          </p:cNvCxnSpPr>
          <p:nvPr/>
        </p:nvCxnSpPr>
        <p:spPr>
          <a:xfrm rot="16200000" flipH="1">
            <a:off x="7331076" y="2224087"/>
            <a:ext cx="811212" cy="27146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6"/>
            <a:endCxn id="8" idx="2"/>
          </p:cNvCxnSpPr>
          <p:nvPr/>
        </p:nvCxnSpPr>
        <p:spPr>
          <a:xfrm>
            <a:off x="6048375" y="1662113"/>
            <a:ext cx="1343025" cy="841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5" idx="6"/>
          </p:cNvCxnSpPr>
          <p:nvPr/>
        </p:nvCxnSpPr>
        <p:spPr>
          <a:xfrm rot="10800000">
            <a:off x="4959350" y="2579688"/>
            <a:ext cx="585788" cy="825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12" idx="2"/>
          </p:cNvCxnSpPr>
          <p:nvPr/>
        </p:nvCxnSpPr>
        <p:spPr>
          <a:xfrm>
            <a:off x="6384925" y="3579813"/>
            <a:ext cx="669925" cy="1666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6" idx="7"/>
          </p:cNvCxnSpPr>
          <p:nvPr/>
        </p:nvCxnSpPr>
        <p:spPr>
          <a:xfrm rot="5400000">
            <a:off x="6852444" y="2028032"/>
            <a:ext cx="733425" cy="4651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4"/>
            <a:endCxn id="10" idx="0"/>
          </p:cNvCxnSpPr>
          <p:nvPr/>
        </p:nvCxnSpPr>
        <p:spPr>
          <a:xfrm rot="5400000">
            <a:off x="5504657" y="2120106"/>
            <a:ext cx="584200" cy="841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4"/>
            <a:endCxn id="4" idx="0"/>
          </p:cNvCxnSpPr>
          <p:nvPr/>
        </p:nvCxnSpPr>
        <p:spPr>
          <a:xfrm rot="16200000" flipH="1">
            <a:off x="4415632" y="3120231"/>
            <a:ext cx="833438" cy="1682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9" idx="7"/>
          </p:cNvCxnSpPr>
          <p:nvPr/>
        </p:nvCxnSpPr>
        <p:spPr>
          <a:xfrm rot="5400000">
            <a:off x="6252369" y="2993232"/>
            <a:ext cx="509587" cy="3683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0" idx="6"/>
          </p:cNvCxnSpPr>
          <p:nvPr/>
        </p:nvCxnSpPr>
        <p:spPr>
          <a:xfrm rot="10800000">
            <a:off x="5965825" y="2662238"/>
            <a:ext cx="669925" cy="428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4"/>
            <a:endCxn id="9" idx="1"/>
          </p:cNvCxnSpPr>
          <p:nvPr/>
        </p:nvCxnSpPr>
        <p:spPr>
          <a:xfrm rot="16200000" flipH="1">
            <a:off x="5610225" y="3016251"/>
            <a:ext cx="560387" cy="2714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4" idx="7"/>
          </p:cNvCxnSpPr>
          <p:nvPr/>
        </p:nvCxnSpPr>
        <p:spPr>
          <a:xfrm rot="5400000">
            <a:off x="4899819" y="2975769"/>
            <a:ext cx="873125" cy="54133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7"/>
            <a:endCxn id="11" idx="3"/>
          </p:cNvCxnSpPr>
          <p:nvPr/>
        </p:nvCxnSpPr>
        <p:spPr>
          <a:xfrm rot="5400000" flipH="1" flipV="1">
            <a:off x="7373937" y="3100388"/>
            <a:ext cx="538163" cy="4587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1"/>
            <a:endCxn id="6" idx="4"/>
          </p:cNvCxnSpPr>
          <p:nvPr/>
        </p:nvCxnSpPr>
        <p:spPr>
          <a:xfrm rot="16200000" flipV="1">
            <a:off x="6669882" y="3151981"/>
            <a:ext cx="615950" cy="27781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5"/>
            <a:endCxn id="6" idx="1"/>
          </p:cNvCxnSpPr>
          <p:nvPr/>
        </p:nvCxnSpPr>
        <p:spPr>
          <a:xfrm rot="16200000" flipH="1">
            <a:off x="5930900" y="1866900"/>
            <a:ext cx="817563" cy="703263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7"/>
            <a:endCxn id="7" idx="3"/>
          </p:cNvCxnSpPr>
          <p:nvPr/>
        </p:nvCxnSpPr>
        <p:spPr>
          <a:xfrm rot="5400000" flipH="1" flipV="1">
            <a:off x="4983163" y="1724025"/>
            <a:ext cx="622300" cy="79375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92" name="TextBox 27"/>
          <p:cNvSpPr txBox="1">
            <a:spLocks noChangeArrowheads="1"/>
          </p:cNvSpPr>
          <p:nvPr/>
        </p:nvSpPr>
        <p:spPr bwMode="auto">
          <a:xfrm>
            <a:off x="6384925" y="1382713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6893" name="TextBox 28"/>
          <p:cNvSpPr txBox="1">
            <a:spLocks noChangeArrowheads="1"/>
          </p:cNvSpPr>
          <p:nvPr/>
        </p:nvSpPr>
        <p:spPr bwMode="auto">
          <a:xfrm>
            <a:off x="6384925" y="3621088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6894" name="TextBox 29"/>
          <p:cNvSpPr txBox="1">
            <a:spLocks noChangeArrowheads="1"/>
          </p:cNvSpPr>
          <p:nvPr/>
        </p:nvSpPr>
        <p:spPr bwMode="auto">
          <a:xfrm>
            <a:off x="4419600" y="2967038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6895" name="TextBox 30"/>
          <p:cNvSpPr txBox="1">
            <a:spLocks noChangeArrowheads="1"/>
          </p:cNvSpPr>
          <p:nvPr/>
        </p:nvSpPr>
        <p:spPr bwMode="auto">
          <a:xfrm>
            <a:off x="4875213" y="1787525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6896" name="TextBox 31"/>
          <p:cNvSpPr txBox="1">
            <a:spLocks noChangeArrowheads="1"/>
          </p:cNvSpPr>
          <p:nvPr/>
        </p:nvSpPr>
        <p:spPr bwMode="auto">
          <a:xfrm>
            <a:off x="6219825" y="1882775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36897" name="TextBox 32"/>
          <p:cNvSpPr txBox="1">
            <a:spLocks noChangeArrowheads="1"/>
          </p:cNvSpPr>
          <p:nvPr/>
        </p:nvSpPr>
        <p:spPr bwMode="auto">
          <a:xfrm>
            <a:off x="5062538" y="2589213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36898" name="TextBox 33"/>
          <p:cNvSpPr txBox="1">
            <a:spLocks noChangeArrowheads="1"/>
          </p:cNvSpPr>
          <p:nvPr/>
        </p:nvSpPr>
        <p:spPr bwMode="auto">
          <a:xfrm>
            <a:off x="7705725" y="2120900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36899" name="TextBox 34"/>
          <p:cNvSpPr txBox="1">
            <a:spLocks noChangeArrowheads="1"/>
          </p:cNvSpPr>
          <p:nvPr/>
        </p:nvSpPr>
        <p:spPr bwMode="auto">
          <a:xfrm>
            <a:off x="5849938" y="2906713"/>
            <a:ext cx="403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0.4</a:t>
            </a:r>
          </a:p>
        </p:txBody>
      </p:sp>
      <p:sp>
        <p:nvSpPr>
          <p:cNvPr id="36900" name="TextBox 35"/>
          <p:cNvSpPr txBox="1">
            <a:spLocks noChangeArrowheads="1"/>
          </p:cNvSpPr>
          <p:nvPr/>
        </p:nvSpPr>
        <p:spPr bwMode="auto">
          <a:xfrm>
            <a:off x="6972300" y="3038475"/>
            <a:ext cx="40163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6901" name="TextBox 36"/>
          <p:cNvSpPr txBox="1">
            <a:spLocks noChangeArrowheads="1"/>
          </p:cNvSpPr>
          <p:nvPr/>
        </p:nvSpPr>
        <p:spPr bwMode="auto">
          <a:xfrm>
            <a:off x="7621588" y="3300413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6902" name="TextBox 37"/>
          <p:cNvSpPr txBox="1">
            <a:spLocks noChangeArrowheads="1"/>
          </p:cNvSpPr>
          <p:nvPr/>
        </p:nvSpPr>
        <p:spPr bwMode="auto">
          <a:xfrm>
            <a:off x="7185025" y="2120900"/>
            <a:ext cx="401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6903" name="TextBox 38"/>
          <p:cNvSpPr txBox="1">
            <a:spLocks noChangeArrowheads="1"/>
          </p:cNvSpPr>
          <p:nvPr/>
        </p:nvSpPr>
        <p:spPr bwMode="auto">
          <a:xfrm>
            <a:off x="5256213" y="3205163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6904" name="TextBox 39"/>
          <p:cNvSpPr txBox="1">
            <a:spLocks noChangeArrowheads="1"/>
          </p:cNvSpPr>
          <p:nvPr/>
        </p:nvSpPr>
        <p:spPr bwMode="auto">
          <a:xfrm>
            <a:off x="6027738" y="2371725"/>
            <a:ext cx="40163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6905" name="TextBox 40"/>
          <p:cNvSpPr txBox="1">
            <a:spLocks noChangeArrowheads="1"/>
          </p:cNvSpPr>
          <p:nvPr/>
        </p:nvSpPr>
        <p:spPr bwMode="auto">
          <a:xfrm>
            <a:off x="5770563" y="2036763"/>
            <a:ext cx="401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0.3</a:t>
            </a:r>
          </a:p>
        </p:txBody>
      </p:sp>
      <p:sp>
        <p:nvSpPr>
          <p:cNvPr id="36906" name="TextBox 41"/>
          <p:cNvSpPr txBox="1">
            <a:spLocks noChangeArrowheads="1"/>
          </p:cNvSpPr>
          <p:nvPr/>
        </p:nvSpPr>
        <p:spPr bwMode="auto">
          <a:xfrm>
            <a:off x="6429375" y="3097213"/>
            <a:ext cx="4016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0.2</a:t>
            </a:r>
          </a:p>
        </p:txBody>
      </p:sp>
      <p:sp>
        <p:nvSpPr>
          <p:cNvPr id="36907" name="Content Placeholder 2"/>
          <p:cNvSpPr txBox="1">
            <a:spLocks/>
          </p:cNvSpPr>
          <p:nvPr/>
        </p:nvSpPr>
        <p:spPr bwMode="auto">
          <a:xfrm>
            <a:off x="381000" y="4191000"/>
            <a:ext cx="8001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/>
              <a:t>Let </a:t>
            </a:r>
            <a:r>
              <a:rPr lang="en-US" altLang="en-US" sz="3200" i="1"/>
              <a:t>R</a:t>
            </a:r>
            <a:r>
              <a:rPr lang="en-US" altLang="en-US" sz="3200" i="1" baseline="-25000"/>
              <a:t>i</a:t>
            </a:r>
            <a:r>
              <a:rPr lang="en-US" altLang="en-US" sz="3200" i="1"/>
              <a:t>(v)</a:t>
            </a:r>
            <a:r>
              <a:rPr lang="en-US" altLang="en-US" sz="3200"/>
              <a:t> = set of nodes reachable from</a:t>
            </a:r>
            <a:r>
              <a:rPr lang="en-US" altLang="en-US" sz="3200" i="1"/>
              <a:t> v </a:t>
            </a:r>
            <a:r>
              <a:rPr lang="en-US" altLang="en-US" sz="3200"/>
              <a:t>on </a:t>
            </a:r>
            <a:r>
              <a:rPr lang="en-US" altLang="en-US" sz="3200">
                <a:solidFill>
                  <a:srgbClr val="C00000"/>
                </a:solidFill>
              </a:rPr>
              <a:t>live-edge</a:t>
            </a:r>
            <a:r>
              <a:rPr lang="en-US" altLang="en-US" sz="3200"/>
              <a:t> paths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i="1"/>
              <a:t>f</a:t>
            </a:r>
            <a:r>
              <a:rPr lang="en-US" altLang="en-US" sz="3200" i="1" baseline="-25000"/>
              <a:t>i</a:t>
            </a:r>
            <a:r>
              <a:rPr lang="en-US" altLang="en-US" sz="3200" i="1"/>
              <a:t>(S) = </a:t>
            </a:r>
            <a:r>
              <a:rPr lang="en-US" altLang="en-US" sz="3200"/>
              <a:t>size of union </a:t>
            </a:r>
            <a:r>
              <a:rPr lang="en-US" altLang="en-US" sz="3200" i="1"/>
              <a:t>R</a:t>
            </a:r>
            <a:r>
              <a:rPr lang="en-US" altLang="en-US" sz="3200" i="1" baseline="-25000"/>
              <a:t>i</a:t>
            </a:r>
            <a:r>
              <a:rPr lang="en-US" altLang="en-US" sz="3200" i="1"/>
              <a:t>(v) </a:t>
            </a:r>
            <a:r>
              <a:rPr lang="en-US" altLang="en-US" sz="3200"/>
              <a:t>→ </a:t>
            </a:r>
            <a:r>
              <a:rPr lang="en-US" altLang="en-US" sz="3200" i="1"/>
              <a:t>f</a:t>
            </a:r>
            <a:r>
              <a:rPr lang="en-US" altLang="en-US" sz="3200" i="1" baseline="-25000"/>
              <a:t>i</a:t>
            </a:r>
            <a:r>
              <a:rPr lang="en-US" altLang="en-US" sz="3200"/>
              <a:t> is submodular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i="1"/>
              <a:t>f = ∑ Prob[i] f</a:t>
            </a:r>
            <a:r>
              <a:rPr lang="en-US" altLang="en-US" sz="3200" i="1" baseline="-25000"/>
              <a:t>i </a:t>
            </a:r>
            <a:r>
              <a:rPr lang="en-US" altLang="en-US" sz="3200"/>
              <a:t>→ </a:t>
            </a:r>
            <a:r>
              <a:rPr lang="en-US" altLang="en-US" sz="3200" i="1"/>
              <a:t>f</a:t>
            </a:r>
            <a:r>
              <a:rPr lang="en-US" altLang="en-US" sz="3200"/>
              <a:t> is submodular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3200" i="1" baseline="-25000"/>
          </a:p>
        </p:txBody>
      </p:sp>
      <p:sp>
        <p:nvSpPr>
          <p:cNvPr id="46" name="Freeform 45"/>
          <p:cNvSpPr/>
          <p:nvPr/>
        </p:nvSpPr>
        <p:spPr>
          <a:xfrm>
            <a:off x="5699125" y="1338263"/>
            <a:ext cx="2293938" cy="2809875"/>
          </a:xfrm>
          <a:custGeom>
            <a:avLst/>
            <a:gdLst>
              <a:gd name="connsiteX0" fmla="*/ 1550504 w 2295348"/>
              <a:gd name="connsiteY0" fmla="*/ 0 h 2809460"/>
              <a:gd name="connsiteX1" fmla="*/ 2054087 w 2295348"/>
              <a:gd name="connsiteY1" fmla="*/ 0 h 2809460"/>
              <a:gd name="connsiteX2" fmla="*/ 2292626 w 2295348"/>
              <a:gd name="connsiteY2" fmla="*/ 318052 h 2809460"/>
              <a:gd name="connsiteX3" fmla="*/ 2279374 w 2295348"/>
              <a:gd name="connsiteY3" fmla="*/ 662608 h 2809460"/>
              <a:gd name="connsiteX4" fmla="*/ 1139687 w 2295348"/>
              <a:gd name="connsiteY4" fmla="*/ 1921565 h 2809460"/>
              <a:gd name="connsiteX5" fmla="*/ 1152939 w 2295348"/>
              <a:gd name="connsiteY5" fmla="*/ 2093843 h 2809460"/>
              <a:gd name="connsiteX6" fmla="*/ 1921565 w 2295348"/>
              <a:gd name="connsiteY6" fmla="*/ 2093843 h 2809460"/>
              <a:gd name="connsiteX7" fmla="*/ 2027582 w 2295348"/>
              <a:gd name="connsiteY7" fmla="*/ 2279373 h 2809460"/>
              <a:gd name="connsiteX8" fmla="*/ 2001078 w 2295348"/>
              <a:gd name="connsiteY8" fmla="*/ 2690191 h 2809460"/>
              <a:gd name="connsiteX9" fmla="*/ 1630017 w 2295348"/>
              <a:gd name="connsiteY9" fmla="*/ 2809460 h 2809460"/>
              <a:gd name="connsiteX10" fmla="*/ 238539 w 2295348"/>
              <a:gd name="connsiteY10" fmla="*/ 2716695 h 2809460"/>
              <a:gd name="connsiteX11" fmla="*/ 0 w 2295348"/>
              <a:gd name="connsiteY11" fmla="*/ 2332382 h 2809460"/>
              <a:gd name="connsiteX12" fmla="*/ 13252 w 2295348"/>
              <a:gd name="connsiteY12" fmla="*/ 1934817 h 2809460"/>
              <a:gd name="connsiteX13" fmla="*/ 530087 w 2295348"/>
              <a:gd name="connsiteY13" fmla="*/ 1431234 h 2809460"/>
              <a:gd name="connsiteX14" fmla="*/ 1550504 w 2295348"/>
              <a:gd name="connsiteY14" fmla="*/ 0 h 280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95348" h="2809460">
                <a:moveTo>
                  <a:pt x="1550504" y="0"/>
                </a:moveTo>
                <a:lnTo>
                  <a:pt x="2054087" y="0"/>
                </a:lnTo>
                <a:cubicBezTo>
                  <a:pt x="2295348" y="308279"/>
                  <a:pt x="2292626" y="175785"/>
                  <a:pt x="2292626" y="318052"/>
                </a:cubicBezTo>
                <a:lnTo>
                  <a:pt x="2279374" y="662608"/>
                </a:lnTo>
                <a:lnTo>
                  <a:pt x="1139687" y="1921565"/>
                </a:lnTo>
                <a:lnTo>
                  <a:pt x="1152939" y="2093843"/>
                </a:lnTo>
                <a:lnTo>
                  <a:pt x="1921565" y="2093843"/>
                </a:lnTo>
                <a:lnTo>
                  <a:pt x="2027582" y="2279373"/>
                </a:lnTo>
                <a:cubicBezTo>
                  <a:pt x="2014188" y="2694606"/>
                  <a:pt x="2151341" y="2690191"/>
                  <a:pt x="2001078" y="2690191"/>
                </a:cubicBezTo>
                <a:lnTo>
                  <a:pt x="1630017" y="2809460"/>
                </a:lnTo>
                <a:lnTo>
                  <a:pt x="238539" y="2716695"/>
                </a:lnTo>
                <a:lnTo>
                  <a:pt x="0" y="2332382"/>
                </a:lnTo>
                <a:lnTo>
                  <a:pt x="13252" y="1934817"/>
                </a:lnTo>
                <a:lnTo>
                  <a:pt x="530087" y="1431234"/>
                </a:lnTo>
                <a:lnTo>
                  <a:pt x="1550504" y="0"/>
                </a:lnTo>
                <a:close/>
              </a:path>
            </a:pathLst>
          </a:cu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909" name="Footer Placeholder 4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36910" name="Slide Number Placeholder 4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69AEBBB2-EFE7-4620-B26A-80A50DF21C0D}" type="slidenum">
              <a:rPr lang="en-US" altLang="en-US"/>
              <a:pPr/>
              <a:t>31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Part 2: Empirical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rtlCol="0">
            <a:normAutofit fontScale="85000"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What do diffusion curves look like?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How do cascades look like?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Challenge</a:t>
            </a:r>
            <a:r>
              <a:rPr lang="en-US" dirty="0" smtClean="0"/>
              <a:t>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Large dataset where diffusion can be observed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Need social network links and behaviors that spread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We use: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Blogs:</a:t>
            </a:r>
            <a:r>
              <a:rPr lang="en-US" dirty="0" smtClean="0"/>
              <a:t> How information propagates? [Leskovec et al. 2007]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Product recommendations:</a:t>
            </a:r>
            <a:r>
              <a:rPr lang="en-US" dirty="0" smtClean="0"/>
              <a:t> How recommendations and purchases propagate? [Leskovec-Adamic-</a:t>
            </a:r>
            <a:r>
              <a:rPr lang="en-US" dirty="0" err="1" smtClean="0"/>
              <a:t>Huberman</a:t>
            </a:r>
            <a:r>
              <a:rPr lang="en-US" dirty="0" smtClean="0"/>
              <a:t> 2006]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Communities:</a:t>
            </a:r>
            <a:r>
              <a:rPr lang="en-US" dirty="0" smtClean="0"/>
              <a:t> How community membership propagates? [</a:t>
            </a:r>
            <a:r>
              <a:rPr lang="en-US" dirty="0" err="1" smtClean="0"/>
              <a:t>Backstrom</a:t>
            </a:r>
            <a:r>
              <a:rPr lang="en-US" dirty="0" smtClean="0"/>
              <a:t> et al. 2006]</a:t>
            </a:r>
          </a:p>
          <a:p>
            <a:pPr lvl="1"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/>
          </a:p>
        </p:txBody>
      </p:sp>
      <p:sp>
        <p:nvSpPr>
          <p:cNvPr id="3789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3789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F6135715-B8CF-4E02-BA23-B3B192C9EB48}" type="slidenum">
              <a:rPr lang="en-US" altLang="en-US"/>
              <a:pPr/>
              <a:t>32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Diffusion in Blogs</a:t>
            </a:r>
          </a:p>
        </p:txBody>
      </p:sp>
      <p:sp>
        <p:nvSpPr>
          <p:cNvPr id="38915" name="Content Placeholder 29"/>
          <p:cNvSpPr>
            <a:spLocks noGrp="1"/>
          </p:cNvSpPr>
          <p:nvPr>
            <p:ph idx="4294967295"/>
          </p:nvPr>
        </p:nvSpPr>
        <p:spPr>
          <a:xfrm>
            <a:off x="457200" y="4724400"/>
            <a:ext cx="8229600" cy="1676400"/>
          </a:xfrm>
        </p:spPr>
        <p:txBody>
          <a:bodyPr/>
          <a:lstStyle/>
          <a:p>
            <a:r>
              <a:rPr lang="en-US" altLang="en-US" smtClean="0"/>
              <a:t>Data – Blogs:</a:t>
            </a:r>
          </a:p>
          <a:p>
            <a:pPr lvl="1"/>
            <a:r>
              <a:rPr lang="en-US" altLang="en-US" smtClean="0"/>
              <a:t>We crawled 45,000 blogs for 1 year</a:t>
            </a:r>
          </a:p>
          <a:p>
            <a:pPr lvl="1"/>
            <a:r>
              <a:rPr lang="en-US" altLang="en-US" smtClean="0"/>
              <a:t>10 million posts and 350,000 cascades</a:t>
            </a:r>
          </a:p>
          <a:p>
            <a:endParaRPr lang="en-US" altLang="en-US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1905000"/>
            <a:ext cx="4811713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1" name="Text Box 5"/>
          <p:cNvSpPr txBox="1">
            <a:spLocks noChangeArrowheads="1"/>
          </p:cNvSpPr>
          <p:nvPr/>
        </p:nvSpPr>
        <p:spPr bwMode="auto">
          <a:xfrm>
            <a:off x="1443038" y="2178050"/>
            <a:ext cx="762000" cy="3698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Blogs</a:t>
            </a:r>
          </a:p>
        </p:txBody>
      </p:sp>
      <p:sp>
        <p:nvSpPr>
          <p:cNvPr id="239622" name="Text Box 6"/>
          <p:cNvSpPr txBox="1">
            <a:spLocks noChangeArrowheads="1"/>
          </p:cNvSpPr>
          <p:nvPr/>
        </p:nvSpPr>
        <p:spPr bwMode="auto">
          <a:xfrm>
            <a:off x="1495425" y="1295400"/>
            <a:ext cx="936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Posts</a:t>
            </a:r>
          </a:p>
        </p:txBody>
      </p:sp>
      <p:sp>
        <p:nvSpPr>
          <p:cNvPr id="239623" name="Text Box 7"/>
          <p:cNvSpPr txBox="1">
            <a:spLocks noChangeArrowheads="1"/>
          </p:cNvSpPr>
          <p:nvPr/>
        </p:nvSpPr>
        <p:spPr bwMode="auto">
          <a:xfrm>
            <a:off x="790575" y="3581400"/>
            <a:ext cx="1266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008000"/>
                </a:solidFill>
              </a:rPr>
              <a:t>Time ordered hyperlinks</a:t>
            </a:r>
          </a:p>
        </p:txBody>
      </p:sp>
      <p:sp>
        <p:nvSpPr>
          <p:cNvPr id="239624" name="Line 8"/>
          <p:cNvSpPr>
            <a:spLocks noChangeShapeType="1"/>
          </p:cNvSpPr>
          <p:nvPr/>
        </p:nvSpPr>
        <p:spPr bwMode="auto">
          <a:xfrm>
            <a:off x="2173288" y="2479675"/>
            <a:ext cx="496887" cy="1349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5" name="Line 9"/>
          <p:cNvSpPr>
            <a:spLocks noChangeShapeType="1"/>
          </p:cNvSpPr>
          <p:nvPr/>
        </p:nvSpPr>
        <p:spPr bwMode="auto">
          <a:xfrm>
            <a:off x="2103438" y="2513013"/>
            <a:ext cx="427037" cy="80327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30" name="Oval 14"/>
          <p:cNvSpPr>
            <a:spLocks noChangeArrowheads="1"/>
          </p:cNvSpPr>
          <p:nvPr/>
        </p:nvSpPr>
        <p:spPr bwMode="auto">
          <a:xfrm>
            <a:off x="4343400" y="2570163"/>
            <a:ext cx="377825" cy="4064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26" name="Line 10"/>
          <p:cNvSpPr>
            <a:spLocks noChangeShapeType="1"/>
          </p:cNvSpPr>
          <p:nvPr/>
        </p:nvSpPr>
        <p:spPr bwMode="auto">
          <a:xfrm>
            <a:off x="2105025" y="1600200"/>
            <a:ext cx="942975" cy="9699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8" name="Line 12"/>
          <p:cNvSpPr>
            <a:spLocks noChangeShapeType="1"/>
          </p:cNvSpPr>
          <p:nvPr/>
        </p:nvSpPr>
        <p:spPr bwMode="auto">
          <a:xfrm>
            <a:off x="2257425" y="1524000"/>
            <a:ext cx="990600" cy="6096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9" name="Oval 13"/>
          <p:cNvSpPr>
            <a:spLocks noChangeArrowheads="1"/>
          </p:cNvSpPr>
          <p:nvPr/>
        </p:nvSpPr>
        <p:spPr bwMode="auto">
          <a:xfrm>
            <a:off x="3271838" y="2117725"/>
            <a:ext cx="377825" cy="4064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31" name="Oval 15"/>
          <p:cNvSpPr>
            <a:spLocks noChangeArrowheads="1"/>
          </p:cNvSpPr>
          <p:nvPr/>
        </p:nvSpPr>
        <p:spPr bwMode="auto">
          <a:xfrm>
            <a:off x="4549775" y="3479800"/>
            <a:ext cx="377825" cy="404813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32" name="Oval 16"/>
          <p:cNvSpPr>
            <a:spLocks noChangeArrowheads="1"/>
          </p:cNvSpPr>
          <p:nvPr/>
        </p:nvSpPr>
        <p:spPr bwMode="auto">
          <a:xfrm>
            <a:off x="5662613" y="3533775"/>
            <a:ext cx="377825" cy="4064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33" name="Line 17"/>
          <p:cNvSpPr>
            <a:spLocks noChangeShapeType="1"/>
          </p:cNvSpPr>
          <p:nvPr/>
        </p:nvSpPr>
        <p:spPr bwMode="auto">
          <a:xfrm flipH="1" flipV="1">
            <a:off x="3640138" y="2359025"/>
            <a:ext cx="692150" cy="319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34" name="Line 18"/>
          <p:cNvSpPr>
            <a:spLocks noChangeShapeType="1"/>
          </p:cNvSpPr>
          <p:nvPr/>
        </p:nvSpPr>
        <p:spPr bwMode="auto">
          <a:xfrm flipH="1" flipV="1">
            <a:off x="4597400" y="2947988"/>
            <a:ext cx="158750" cy="550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35" name="Line 19"/>
          <p:cNvSpPr>
            <a:spLocks noChangeShapeType="1"/>
          </p:cNvSpPr>
          <p:nvPr/>
        </p:nvSpPr>
        <p:spPr bwMode="auto">
          <a:xfrm flipH="1" flipV="1">
            <a:off x="4905375" y="3683000"/>
            <a:ext cx="755650" cy="5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36" name="Text Box 20"/>
          <p:cNvSpPr txBox="1">
            <a:spLocks noChangeArrowheads="1"/>
          </p:cNvSpPr>
          <p:nvPr/>
        </p:nvSpPr>
        <p:spPr bwMode="auto">
          <a:xfrm>
            <a:off x="7239000" y="2743200"/>
            <a:ext cx="171926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990099"/>
                </a:solidFill>
              </a:rPr>
              <a:t>Information cascade</a:t>
            </a:r>
          </a:p>
        </p:txBody>
      </p:sp>
      <p:sp>
        <p:nvSpPr>
          <p:cNvPr id="239637" name="Rectangle 21"/>
          <p:cNvSpPr>
            <a:spLocks noChangeArrowheads="1"/>
          </p:cNvSpPr>
          <p:nvPr/>
        </p:nvSpPr>
        <p:spPr bwMode="auto">
          <a:xfrm>
            <a:off x="2525713" y="3370263"/>
            <a:ext cx="1042987" cy="969962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38" name="Line 22"/>
          <p:cNvSpPr>
            <a:spLocks noChangeShapeType="1"/>
          </p:cNvSpPr>
          <p:nvPr/>
        </p:nvSpPr>
        <p:spPr bwMode="auto">
          <a:xfrm flipV="1">
            <a:off x="1878013" y="3246438"/>
            <a:ext cx="1331912" cy="7556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40" name="Rectangle 24"/>
          <p:cNvSpPr>
            <a:spLocks noChangeArrowheads="1"/>
          </p:cNvSpPr>
          <p:nvPr/>
        </p:nvSpPr>
        <p:spPr bwMode="auto">
          <a:xfrm>
            <a:off x="2724150" y="1957388"/>
            <a:ext cx="1096963" cy="1039812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39" name="Line 23"/>
          <p:cNvSpPr>
            <a:spLocks noChangeShapeType="1"/>
          </p:cNvSpPr>
          <p:nvPr/>
        </p:nvSpPr>
        <p:spPr bwMode="auto">
          <a:xfrm flipV="1">
            <a:off x="1885950" y="3890963"/>
            <a:ext cx="1009650" cy="1666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43" name="Oval 27"/>
          <p:cNvSpPr>
            <a:spLocks noChangeArrowheads="1"/>
          </p:cNvSpPr>
          <p:nvPr/>
        </p:nvSpPr>
        <p:spPr bwMode="auto">
          <a:xfrm>
            <a:off x="3295650" y="2133600"/>
            <a:ext cx="36830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37" name="Line 25"/>
          <p:cNvSpPr>
            <a:spLocks noChangeShapeType="1"/>
          </p:cNvSpPr>
          <p:nvPr/>
        </p:nvSpPr>
        <p:spPr bwMode="auto">
          <a:xfrm flipH="1" flipV="1">
            <a:off x="3230563" y="2947988"/>
            <a:ext cx="9525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38" name="Line 26"/>
          <p:cNvSpPr>
            <a:spLocks noChangeShapeType="1"/>
          </p:cNvSpPr>
          <p:nvPr/>
        </p:nvSpPr>
        <p:spPr bwMode="auto">
          <a:xfrm flipV="1">
            <a:off x="2897188" y="3756025"/>
            <a:ext cx="287337" cy="246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44" name="Oval 28"/>
          <p:cNvSpPr>
            <a:spLocks noChangeArrowheads="1"/>
          </p:cNvSpPr>
          <p:nvPr/>
        </p:nvSpPr>
        <p:spPr bwMode="auto">
          <a:xfrm>
            <a:off x="3040063" y="2532063"/>
            <a:ext cx="369887" cy="392112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46" name="Line 30"/>
          <p:cNvSpPr>
            <a:spLocks noChangeShapeType="1"/>
          </p:cNvSpPr>
          <p:nvPr/>
        </p:nvSpPr>
        <p:spPr bwMode="auto">
          <a:xfrm flipH="1">
            <a:off x="6067425" y="3200400"/>
            <a:ext cx="1476375" cy="457200"/>
          </a:xfrm>
          <a:prstGeom prst="line">
            <a:avLst/>
          </a:prstGeom>
          <a:noFill/>
          <a:ln w="28575">
            <a:solidFill>
              <a:srgbClr val="99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41" name="Footer Placeholder 3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38942" name="Slide Number Placeholder 3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7C668ADB-42D6-412C-983A-BB12BB2E482B}" type="slidenum">
              <a:rPr lang="en-US" altLang="en-US"/>
              <a:pPr/>
              <a:t>33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1" grpId="0" animBg="1"/>
      <p:bldP spid="239622" grpId="0"/>
      <p:bldP spid="239623" grpId="0"/>
      <p:bldP spid="239624" grpId="0" animBg="1"/>
      <p:bldP spid="239625" grpId="0" animBg="1"/>
      <p:bldP spid="239630" grpId="0" animBg="1"/>
      <p:bldP spid="239626" grpId="0" animBg="1"/>
      <p:bldP spid="239628" grpId="0" animBg="1"/>
      <p:bldP spid="239629" grpId="0" animBg="1"/>
      <p:bldP spid="239631" grpId="0" animBg="1"/>
      <p:bldP spid="239632" grpId="0" animBg="1"/>
      <p:bldP spid="239633" grpId="0" animBg="1"/>
      <p:bldP spid="239634" grpId="0" animBg="1"/>
      <p:bldP spid="239635" grpId="0" animBg="1"/>
      <p:bldP spid="239636" grpId="0"/>
      <p:bldP spid="239637" grpId="0" animBg="1"/>
      <p:bldP spid="239638" grpId="0" animBg="1"/>
      <p:bldP spid="239640" grpId="0" animBg="1"/>
      <p:bldP spid="239639" grpId="0" animBg="1"/>
      <p:bldP spid="239643" grpId="0" animBg="1"/>
      <p:bldP spid="239644" grpId="0" animBg="1"/>
      <p:bldP spid="2396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Diffusion in Viral Marketing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9906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Senders and followers of recommendations receive discounts on products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/>
          </a:p>
        </p:txBody>
      </p:sp>
      <p:graphicFrame>
        <p:nvGraphicFramePr>
          <p:cNvPr id="3074" name="Object 7"/>
          <p:cNvGraphicFramePr>
            <a:graphicFrameLocks noChangeAspect="1"/>
          </p:cNvGraphicFramePr>
          <p:nvPr/>
        </p:nvGraphicFramePr>
        <p:xfrm>
          <a:off x="1676400" y="3171825"/>
          <a:ext cx="1676400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Image" r:id="rId4" imgW="1356133" imgH="1191569" progId="">
                  <p:embed/>
                </p:oleObj>
              </mc:Choice>
              <mc:Fallback>
                <p:oleObj name="Image" r:id="rId4" imgW="1356133" imgH="1191569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171825"/>
                        <a:ext cx="1676400" cy="147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251575" y="2057400"/>
            <a:ext cx="2054225" cy="1676400"/>
            <a:chOff x="3696" y="1632"/>
            <a:chExt cx="1390" cy="1104"/>
          </a:xfrm>
        </p:grpSpPr>
        <p:graphicFrame>
          <p:nvGraphicFramePr>
            <p:cNvPr id="3075" name="Object 8"/>
            <p:cNvGraphicFramePr>
              <a:graphicFrameLocks noChangeAspect="1"/>
            </p:cNvGraphicFramePr>
            <p:nvPr/>
          </p:nvGraphicFramePr>
          <p:xfrm>
            <a:off x="4224" y="1632"/>
            <a:ext cx="862" cy="8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Image" r:id="rId6" imgW="1368323" imgH="1337735" progId="">
                    <p:embed/>
                  </p:oleObj>
                </mc:Choice>
                <mc:Fallback>
                  <p:oleObj name="Image" r:id="rId6" imgW="1368323" imgH="1337735" progId="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1632"/>
                          <a:ext cx="862" cy="8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8" name="Freeform 15"/>
            <p:cNvSpPr>
              <a:spLocks/>
            </p:cNvSpPr>
            <p:nvPr/>
          </p:nvSpPr>
          <p:spPr bwMode="auto">
            <a:xfrm>
              <a:off x="3696" y="2160"/>
              <a:ext cx="432" cy="576"/>
            </a:xfrm>
            <a:custGeom>
              <a:avLst/>
              <a:gdLst>
                <a:gd name="T0" fmla="*/ 0 w 432"/>
                <a:gd name="T1" fmla="*/ 576 h 576"/>
                <a:gd name="T2" fmla="*/ 144 w 432"/>
                <a:gd name="T3" fmla="*/ 144 h 576"/>
                <a:gd name="T4" fmla="*/ 432 w 432"/>
                <a:gd name="T5" fmla="*/ 0 h 576"/>
                <a:gd name="T6" fmla="*/ 0 60000 65536"/>
                <a:gd name="T7" fmla="*/ 0 60000 65536"/>
                <a:gd name="T8" fmla="*/ 0 60000 65536"/>
                <a:gd name="T9" fmla="*/ 0 w 432"/>
                <a:gd name="T10" fmla="*/ 0 h 576"/>
                <a:gd name="T11" fmla="*/ 432 w 432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576">
                  <a:moveTo>
                    <a:pt x="0" y="576"/>
                  </a:moveTo>
                  <a:cubicBezTo>
                    <a:pt x="36" y="408"/>
                    <a:pt x="72" y="240"/>
                    <a:pt x="144" y="144"/>
                  </a:cubicBezTo>
                  <a:cubicBezTo>
                    <a:pt x="216" y="48"/>
                    <a:pt x="324" y="24"/>
                    <a:pt x="432" y="0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2133600" y="2409825"/>
            <a:ext cx="1627188" cy="533400"/>
            <a:chOff x="1090" y="2064"/>
            <a:chExt cx="1025" cy="336"/>
          </a:xfrm>
        </p:grpSpPr>
        <p:pic>
          <p:nvPicPr>
            <p:cNvPr id="3096" name="Picture 2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2064"/>
              <a:ext cx="24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7" name="Text Box 23"/>
            <p:cNvSpPr txBox="1">
              <a:spLocks noChangeArrowheads="1"/>
            </p:cNvSpPr>
            <p:nvPr/>
          </p:nvSpPr>
          <p:spPr bwMode="auto">
            <a:xfrm>
              <a:off x="1090" y="2135"/>
              <a:ext cx="7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/>
                <a:t>10% credit</a:t>
              </a: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419600" y="2486025"/>
            <a:ext cx="1474788" cy="533400"/>
            <a:chOff x="1186" y="2064"/>
            <a:chExt cx="929" cy="336"/>
          </a:xfrm>
        </p:grpSpPr>
        <p:pic>
          <p:nvPicPr>
            <p:cNvPr id="3094" name="Picture 2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2064"/>
              <a:ext cx="24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95" name="Text Box 28"/>
            <p:cNvSpPr txBox="1">
              <a:spLocks noChangeArrowheads="1"/>
            </p:cNvSpPr>
            <p:nvPr/>
          </p:nvSpPr>
          <p:spPr bwMode="auto">
            <a:xfrm>
              <a:off x="1186" y="2135"/>
              <a:ext cx="6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/>
                <a:t>10% off</a:t>
              </a:r>
            </a:p>
          </p:txBody>
        </p:sp>
      </p:grpSp>
      <p:pic>
        <p:nvPicPr>
          <p:cNvPr id="38" name="Picture 2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4086225"/>
            <a:ext cx="4762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276600" y="3248025"/>
            <a:ext cx="2895600" cy="1447800"/>
            <a:chOff x="1968" y="2208"/>
            <a:chExt cx="1826" cy="881"/>
          </a:xfrm>
        </p:grpSpPr>
        <p:graphicFrame>
          <p:nvGraphicFramePr>
            <p:cNvPr id="3076" name="Object 9"/>
            <p:cNvGraphicFramePr>
              <a:graphicFrameLocks noChangeAspect="1"/>
            </p:cNvGraphicFramePr>
            <p:nvPr/>
          </p:nvGraphicFramePr>
          <p:xfrm>
            <a:off x="3024" y="2208"/>
            <a:ext cx="770" cy="8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6" name="Image" r:id="rId10" imgW="1222250" imgH="1398916" progId="">
                    <p:embed/>
                  </p:oleObj>
                </mc:Choice>
                <mc:Fallback>
                  <p:oleObj name="Image" r:id="rId10" imgW="1222250" imgH="1398916" progId="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208"/>
                          <a:ext cx="770" cy="8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3" name="Freeform 12"/>
            <p:cNvSpPr>
              <a:spLocks/>
            </p:cNvSpPr>
            <p:nvPr/>
          </p:nvSpPr>
          <p:spPr bwMode="auto">
            <a:xfrm>
              <a:off x="1968" y="2496"/>
              <a:ext cx="864" cy="144"/>
            </a:xfrm>
            <a:custGeom>
              <a:avLst/>
              <a:gdLst>
                <a:gd name="T0" fmla="*/ 0 w 864"/>
                <a:gd name="T1" fmla="*/ 144 h 144"/>
                <a:gd name="T2" fmla="*/ 384 w 864"/>
                <a:gd name="T3" fmla="*/ 0 h 144"/>
                <a:gd name="T4" fmla="*/ 864 w 864"/>
                <a:gd name="T5" fmla="*/ 144 h 144"/>
                <a:gd name="T6" fmla="*/ 0 60000 65536"/>
                <a:gd name="T7" fmla="*/ 0 60000 65536"/>
                <a:gd name="T8" fmla="*/ 0 60000 65536"/>
                <a:gd name="T9" fmla="*/ 0 w 864"/>
                <a:gd name="T10" fmla="*/ 0 h 144"/>
                <a:gd name="T11" fmla="*/ 864 w 864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4" h="144">
                  <a:moveTo>
                    <a:pt x="0" y="144"/>
                  </a:moveTo>
                  <a:cubicBezTo>
                    <a:pt x="120" y="72"/>
                    <a:pt x="240" y="0"/>
                    <a:pt x="384" y="0"/>
                  </a:cubicBezTo>
                  <a:cubicBezTo>
                    <a:pt x="528" y="0"/>
                    <a:pt x="696" y="72"/>
                    <a:pt x="864" y="14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1752600" y="3248025"/>
            <a:ext cx="4264025" cy="1374775"/>
            <a:chOff x="1056" y="2208"/>
            <a:chExt cx="2686" cy="866"/>
          </a:xfrm>
        </p:grpSpPr>
        <p:grpSp>
          <p:nvGrpSpPr>
            <p:cNvPr id="3091" name="Group 19"/>
            <p:cNvGrpSpPr>
              <a:grpSpLocks/>
            </p:cNvGrpSpPr>
            <p:nvPr/>
          </p:nvGrpSpPr>
          <p:grpSpPr bwMode="auto">
            <a:xfrm>
              <a:off x="1056" y="2208"/>
              <a:ext cx="1104" cy="833"/>
              <a:chOff x="1056" y="2592"/>
              <a:chExt cx="1104" cy="833"/>
            </a:xfrm>
          </p:grpSpPr>
          <p:graphicFrame>
            <p:nvGraphicFramePr>
              <p:cNvPr id="3077" name="Object 10"/>
              <p:cNvGraphicFramePr>
                <a:graphicFrameLocks noChangeAspect="1"/>
              </p:cNvGraphicFramePr>
              <p:nvPr/>
            </p:nvGraphicFramePr>
            <p:xfrm>
              <a:off x="1056" y="2592"/>
              <a:ext cx="1104" cy="8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7" name="Image" r:id="rId12" imgW="1423057" imgH="1072807" progId="">
                      <p:embed/>
                    </p:oleObj>
                  </mc:Choice>
                  <mc:Fallback>
                    <p:oleObj name="Image" r:id="rId12" imgW="1423057" imgH="1072807" progId="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6" y="2592"/>
                            <a:ext cx="1104" cy="8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92" name="Rectangle 18"/>
              <p:cNvSpPr>
                <a:spLocks noChangeArrowheads="1"/>
              </p:cNvSpPr>
              <p:nvPr/>
            </p:nvSpPr>
            <p:spPr bwMode="auto">
              <a:xfrm>
                <a:off x="1824" y="2640"/>
                <a:ext cx="336" cy="480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graphicFrame>
          <p:nvGraphicFramePr>
            <p:cNvPr id="3078" name="Object 11"/>
            <p:cNvGraphicFramePr>
              <a:graphicFrameLocks noChangeAspect="1"/>
            </p:cNvGraphicFramePr>
            <p:nvPr/>
          </p:nvGraphicFramePr>
          <p:xfrm>
            <a:off x="3072" y="2208"/>
            <a:ext cx="670" cy="8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8" name="Image" r:id="rId14" imgW="1063484" imgH="1374534" progId="">
                    <p:embed/>
                  </p:oleObj>
                </mc:Choice>
                <mc:Fallback>
                  <p:oleObj name="Image" r:id="rId14" imgW="1063484" imgH="1374534" progId="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2208"/>
                          <a:ext cx="670" cy="8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7" name="Picture 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95625"/>
            <a:ext cx="47625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Content Placeholder 2"/>
          <p:cNvSpPr txBox="1">
            <a:spLocks/>
          </p:cNvSpPr>
          <p:nvPr/>
        </p:nvSpPr>
        <p:spPr>
          <a:xfrm>
            <a:off x="381000" y="4724400"/>
            <a:ext cx="8229600" cy="1981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Data – Incentivized Viral Marketing program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16 million recommendations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4 million people</a:t>
            </a: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3200" dirty="0">
                <a:latin typeface="+mn-lt"/>
                <a:cs typeface="+mn-cs"/>
              </a:rPr>
              <a:t>500,000 products</a:t>
            </a:r>
          </a:p>
        </p:txBody>
      </p:sp>
      <p:sp>
        <p:nvSpPr>
          <p:cNvPr id="3089" name="Footer Placeholder 2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3090" name="Slide Number Placeholder 3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A97A02A-AA37-4597-B1F5-D1A1C620A0F8}" type="slidenum">
              <a:rPr lang="en-US" altLang="en-US"/>
              <a:pPr/>
              <a:t>34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Diffusion of Community Membership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Use social networks where people belong to explicitly defined groups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Each group defines a behavior that diffuses</a:t>
            </a:r>
          </a:p>
          <a:p>
            <a:pPr lvl="4"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Data – LiveJournal: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On-line blogging community with friendship links and user-defined groups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Over a million users update content each month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Over 250,000 groups to join</a:t>
            </a:r>
          </a:p>
        </p:txBody>
      </p:sp>
      <p:sp>
        <p:nvSpPr>
          <p:cNvPr id="3994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399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C3F41EE7-A52F-45EC-94E3-0169B5EB7B44}" type="slidenum">
              <a:rPr lang="en-US" altLang="en-US"/>
              <a:pPr/>
              <a:t>35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do diffusion curves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295400"/>
            <a:ext cx="8229600" cy="53340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Viral marketing – DVD purchases:</a:t>
            </a:r>
          </a:p>
          <a:p>
            <a:pPr lvl="1" fontAlgn="auto">
              <a:spcAft>
                <a:spcPts val="0"/>
              </a:spcAft>
              <a:defRPr/>
            </a:pP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Mainly diminishing returns (</a:t>
            </a:r>
            <a:r>
              <a:rPr lang="en-US" dirty="0" smtClean="0">
                <a:solidFill>
                  <a:srgbClr val="C00000"/>
                </a:solidFill>
              </a:rPr>
              <a:t>saturation</a:t>
            </a:r>
            <a:r>
              <a:rPr lang="en-US" dirty="0" smtClean="0"/>
              <a:t>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Turns upward for k = 0, 1, 2, …</a:t>
            </a:r>
          </a:p>
        </p:txBody>
      </p:sp>
      <p:pic>
        <p:nvPicPr>
          <p:cNvPr id="40964" name="Picture 8" descr="dvdi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746250"/>
            <a:ext cx="5575300" cy="37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1828800" y="5227638"/>
            <a:ext cx="5334000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400"/>
              <a:t>k (number of in-recommendations)</a:t>
            </a:r>
          </a:p>
        </p:txBody>
      </p:sp>
      <p:sp>
        <p:nvSpPr>
          <p:cNvPr id="40966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40967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7613F582-1D42-45D6-BAE7-C56D20059FD2}" type="slidenum">
              <a:rPr lang="en-US" altLang="en-US"/>
              <a:pPr/>
              <a:t>36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do diffusion curves look like?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/>
              <a:t>LiveJournal community membership: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09800"/>
            <a:ext cx="4976813" cy="339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2209800" y="5557838"/>
            <a:ext cx="533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400"/>
              <a:t>k (number of friends in the community)</a:t>
            </a:r>
          </a:p>
        </p:txBody>
      </p:sp>
      <p:sp>
        <p:nvSpPr>
          <p:cNvPr id="41990" name="TextBox 5"/>
          <p:cNvSpPr txBox="1">
            <a:spLocks noChangeArrowheads="1"/>
          </p:cNvSpPr>
          <p:nvPr/>
        </p:nvSpPr>
        <p:spPr bwMode="auto">
          <a:xfrm rot="-5400000">
            <a:off x="73819" y="3807619"/>
            <a:ext cx="3810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400"/>
              <a:t>Prob. of joining</a:t>
            </a:r>
          </a:p>
        </p:txBody>
      </p:sp>
      <p:sp>
        <p:nvSpPr>
          <p:cNvPr id="41991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41992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06765E91-BA79-4ADF-B15D-92CA94FA6B09}" type="slidenum">
              <a:rPr lang="en-US" altLang="en-US"/>
              <a:pPr/>
              <a:t>37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do diffusion curves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13716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Email probability [</a:t>
            </a:r>
            <a:r>
              <a:rPr lang="en-US" dirty="0" err="1" smtClean="0"/>
              <a:t>Kossinets</a:t>
            </a:r>
            <a:r>
              <a:rPr lang="en-US" dirty="0" smtClean="0"/>
              <a:t>-Watts 2006]: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Email network of large university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Prob. of a link as a function of # of common friends</a:t>
            </a:r>
            <a:endParaRPr lang="en-US" dirty="0"/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95600"/>
            <a:ext cx="42672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4"/>
          <p:cNvSpPr txBox="1">
            <a:spLocks noChangeArrowheads="1"/>
          </p:cNvSpPr>
          <p:nvPr/>
        </p:nvSpPr>
        <p:spPr bwMode="auto">
          <a:xfrm>
            <a:off x="1752600" y="5876925"/>
            <a:ext cx="5334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400"/>
              <a:t>k (number of common friends)</a:t>
            </a:r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 rot="-5400000">
            <a:off x="764382" y="4125118"/>
            <a:ext cx="2438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400"/>
              <a:t>Prob. of email</a:t>
            </a:r>
          </a:p>
        </p:txBody>
      </p:sp>
      <p:sp>
        <p:nvSpPr>
          <p:cNvPr id="43015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43016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39171820-9838-4DF3-AC17-6357107BBEF4}" type="slidenum">
              <a:rPr lang="en-US" altLang="en-US"/>
              <a:pPr/>
              <a:t>38</a:t>
            </a:fld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are we really measuring?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50292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For viral marketing: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We see that node </a:t>
            </a:r>
            <a:r>
              <a:rPr lang="en-US" i="1" dirty="0" smtClean="0"/>
              <a:t>v</a:t>
            </a:r>
            <a:r>
              <a:rPr lang="en-US" dirty="0" smtClean="0"/>
              <a:t> receiving the </a:t>
            </a:r>
            <a:r>
              <a:rPr lang="en-US" i="1" dirty="0" err="1" smtClean="0"/>
              <a:t>i</a:t>
            </a:r>
            <a:r>
              <a:rPr lang="en-US" dirty="0" err="1" smtClean="0"/>
              <a:t>-th</a:t>
            </a:r>
            <a:r>
              <a:rPr lang="en-US" dirty="0" smtClean="0"/>
              <a:t> recommendation and then purchased the product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For communities: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At time </a:t>
            </a:r>
            <a:r>
              <a:rPr lang="en-US" i="1" dirty="0" smtClean="0"/>
              <a:t>t</a:t>
            </a:r>
            <a:r>
              <a:rPr lang="en-US" dirty="0" smtClean="0"/>
              <a:t> we see the behavior of node </a:t>
            </a:r>
            <a:r>
              <a:rPr lang="en-US" i="1" dirty="0" err="1" smtClean="0"/>
              <a:t>v</a:t>
            </a:r>
            <a:r>
              <a:rPr lang="en-US" dirty="0" err="1" smtClean="0"/>
              <a:t>’s</a:t>
            </a:r>
            <a:r>
              <a:rPr lang="en-US" dirty="0" smtClean="0"/>
              <a:t> friends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Questions</a:t>
            </a:r>
            <a:r>
              <a:rPr lang="en-US" dirty="0" smtClean="0"/>
              <a:t>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When did </a:t>
            </a:r>
            <a:r>
              <a:rPr lang="en-US" i="1" dirty="0" smtClean="0"/>
              <a:t>v</a:t>
            </a:r>
            <a:r>
              <a:rPr lang="en-US" dirty="0" smtClean="0"/>
              <a:t> become aware of recommendations or friends’ behavior?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When did it translate into a decision by </a:t>
            </a:r>
            <a:r>
              <a:rPr lang="en-US" i="1" dirty="0" smtClean="0"/>
              <a:t>v</a:t>
            </a:r>
            <a:r>
              <a:rPr lang="en-US" dirty="0" smtClean="0"/>
              <a:t> to act?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How long after this decision did </a:t>
            </a:r>
            <a:r>
              <a:rPr lang="en-US" i="1" dirty="0" smtClean="0"/>
              <a:t>v</a:t>
            </a:r>
            <a:r>
              <a:rPr lang="en-US" dirty="0" smtClean="0"/>
              <a:t> act?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/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4403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A94C57CB-3E96-4EFF-B70A-63B4D864D351}" type="slidenum">
              <a:rPr lang="en-US" altLang="en-US"/>
              <a:pPr/>
              <a:t>39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Structure vs.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What have we learned about large networks?</a:t>
            </a:r>
          </a:p>
          <a:p>
            <a:pPr lvl="5">
              <a:defRPr/>
            </a:pPr>
            <a:endParaRPr lang="en-US" sz="1400" dirty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We know a lot about the </a:t>
            </a:r>
            <a:r>
              <a:rPr lang="en-US" dirty="0" smtClean="0">
                <a:solidFill>
                  <a:srgbClr val="C00000"/>
                </a:solidFill>
              </a:rPr>
              <a:t>structure</a:t>
            </a:r>
            <a:r>
              <a:rPr lang="en-US" dirty="0" smtClean="0"/>
              <a:t>: Many recurring patterns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Scale-free, small-world, locally clustered, bow-tie, hubs and authorities, communities, bipartite cores, network motifs, highly optimized tolerance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We know much less about </a:t>
            </a:r>
            <a:r>
              <a:rPr lang="en-US" dirty="0" smtClean="0">
                <a:solidFill>
                  <a:srgbClr val="C00000"/>
                </a:solidFill>
              </a:rPr>
              <a:t>processes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C00000"/>
                </a:solidFill>
              </a:rPr>
              <a:t>dynamics</a:t>
            </a:r>
          </a:p>
        </p:txBody>
      </p:sp>
      <p:sp>
        <p:nvSpPr>
          <p:cNvPr id="1126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126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2CA5C02F-D924-48C0-942D-F96379D9EFE4}" type="slidenum">
              <a:rPr lang="en-US" altLang="en-US"/>
              <a:pPr/>
              <a:t>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More subtle features: Communities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C00000"/>
                </a:solidFill>
              </a:rPr>
              <a:t>Dependence on number of friends</a:t>
            </a:r>
          </a:p>
          <a:p>
            <a:r>
              <a:rPr lang="en-US" altLang="en-US" smtClean="0"/>
              <a:t>Consider: connectedness of friends</a:t>
            </a:r>
          </a:p>
          <a:p>
            <a:pPr lvl="1"/>
            <a:r>
              <a:rPr lang="en-US" altLang="en-US" smtClean="0"/>
              <a:t>x and y have three friends in the group</a:t>
            </a:r>
          </a:p>
          <a:p>
            <a:pPr lvl="1"/>
            <a:r>
              <a:rPr lang="en-US" altLang="en-US" smtClean="0"/>
              <a:t>x’s friends are independent</a:t>
            </a:r>
          </a:p>
          <a:p>
            <a:pPr lvl="1"/>
            <a:r>
              <a:rPr lang="en-US" altLang="en-US" smtClean="0"/>
              <a:t>y’s  friends are all connected</a:t>
            </a:r>
          </a:p>
          <a:p>
            <a:pPr lvl="1"/>
            <a:r>
              <a:rPr lang="en-US" altLang="en-US" sz="3200" smtClean="0">
                <a:solidFill>
                  <a:srgbClr val="C00000"/>
                </a:solidFill>
              </a:rPr>
              <a:t>Who is more likely to join?</a:t>
            </a:r>
          </a:p>
        </p:txBody>
      </p:sp>
      <p:sp>
        <p:nvSpPr>
          <p:cNvPr id="4" name="Cloud 3"/>
          <p:cNvSpPr/>
          <p:nvPr/>
        </p:nvSpPr>
        <p:spPr>
          <a:xfrm>
            <a:off x="5867400" y="4648200"/>
            <a:ext cx="2971800" cy="190500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010400" y="5181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162800" y="5638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29400" y="5486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/>
          </a:p>
        </p:txBody>
      </p:sp>
      <p:sp>
        <p:nvSpPr>
          <p:cNvPr id="8" name="Oval 7"/>
          <p:cNvSpPr/>
          <p:nvPr/>
        </p:nvSpPr>
        <p:spPr>
          <a:xfrm>
            <a:off x="7848600" y="53340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305800" y="5029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48400" y="51054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620000" y="4876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96200" y="594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9400" y="60198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>
            <a:stCxn id="13" idx="1"/>
            <a:endCxn id="10" idx="4"/>
          </p:cNvCxnSpPr>
          <p:nvPr/>
        </p:nvCxnSpPr>
        <p:spPr>
          <a:xfrm rot="16200000" flipV="1">
            <a:off x="6153150" y="5543550"/>
            <a:ext cx="719138" cy="3000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9" idx="3"/>
          </p:cNvCxnSpPr>
          <p:nvPr/>
        </p:nvCxnSpPr>
        <p:spPr>
          <a:xfrm flipV="1">
            <a:off x="8077200" y="5224463"/>
            <a:ext cx="261938" cy="2238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4"/>
            <a:endCxn id="8" idx="1"/>
          </p:cNvCxnSpPr>
          <p:nvPr/>
        </p:nvCxnSpPr>
        <p:spPr>
          <a:xfrm rot="16200000" flipH="1">
            <a:off x="7677150" y="5162550"/>
            <a:ext cx="261938" cy="1476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6"/>
            <a:endCxn id="9" idx="2"/>
          </p:cNvCxnSpPr>
          <p:nvPr/>
        </p:nvCxnSpPr>
        <p:spPr>
          <a:xfrm>
            <a:off x="7848600" y="4991100"/>
            <a:ext cx="4572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3"/>
            <a:endCxn id="5" idx="6"/>
          </p:cNvCxnSpPr>
          <p:nvPr/>
        </p:nvCxnSpPr>
        <p:spPr>
          <a:xfrm rot="5400000">
            <a:off x="7334250" y="4976813"/>
            <a:ext cx="223837" cy="4143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" idx="3"/>
            <a:endCxn id="13" idx="7"/>
          </p:cNvCxnSpPr>
          <p:nvPr/>
        </p:nvCxnSpPr>
        <p:spPr>
          <a:xfrm rot="5400000">
            <a:off x="6900863" y="5757863"/>
            <a:ext cx="219075" cy="3714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0"/>
            <a:endCxn id="5" idx="4"/>
          </p:cNvCxnSpPr>
          <p:nvPr/>
        </p:nvCxnSpPr>
        <p:spPr>
          <a:xfrm rot="16200000" flipV="1">
            <a:off x="7086600" y="5448300"/>
            <a:ext cx="228600" cy="152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0"/>
            <a:endCxn id="7" idx="4"/>
          </p:cNvCxnSpPr>
          <p:nvPr/>
        </p:nvCxnSpPr>
        <p:spPr>
          <a:xfrm rot="5400000" flipH="1" flipV="1">
            <a:off x="6591301" y="5867400"/>
            <a:ext cx="304800" cy="3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8" idx="3"/>
            <a:endCxn id="6" idx="6"/>
          </p:cNvCxnSpPr>
          <p:nvPr/>
        </p:nvCxnSpPr>
        <p:spPr>
          <a:xfrm rot="5400000">
            <a:off x="7524750" y="5395913"/>
            <a:ext cx="223837" cy="4905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8" idx="4"/>
            <a:endCxn id="12" idx="7"/>
          </p:cNvCxnSpPr>
          <p:nvPr/>
        </p:nvCxnSpPr>
        <p:spPr>
          <a:xfrm rot="5400000">
            <a:off x="7720013" y="5734050"/>
            <a:ext cx="414338" cy="71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2" idx="2"/>
            <a:endCxn id="6" idx="5"/>
          </p:cNvCxnSpPr>
          <p:nvPr/>
        </p:nvCxnSpPr>
        <p:spPr>
          <a:xfrm rot="10800000">
            <a:off x="7358063" y="5834063"/>
            <a:ext cx="338137" cy="2238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6553200" y="3657600"/>
            <a:ext cx="533400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/>
              <a:t>x</a:t>
            </a:r>
            <a:endParaRPr lang="en-US" sz="2400" b="1"/>
          </a:p>
        </p:txBody>
      </p:sp>
      <p:cxnSp>
        <p:nvCxnSpPr>
          <p:cNvPr id="66" name="Straight Connector 65"/>
          <p:cNvCxnSpPr>
            <a:stCxn id="10" idx="7"/>
            <a:endCxn id="65" idx="4"/>
          </p:cNvCxnSpPr>
          <p:nvPr/>
        </p:nvCxnSpPr>
        <p:spPr>
          <a:xfrm rot="5400000" flipH="1" flipV="1">
            <a:off x="6157913" y="4476750"/>
            <a:ext cx="947738" cy="376237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73" name="Straight Connector 72"/>
          <p:cNvCxnSpPr>
            <a:stCxn id="5" idx="1"/>
            <a:endCxn id="65" idx="4"/>
          </p:cNvCxnSpPr>
          <p:nvPr/>
        </p:nvCxnSpPr>
        <p:spPr>
          <a:xfrm rot="16200000" flipV="1">
            <a:off x="6419850" y="4591050"/>
            <a:ext cx="1023938" cy="223838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78" name="Straight Connector 77"/>
          <p:cNvCxnSpPr>
            <a:stCxn id="7" idx="0"/>
            <a:endCxn id="65" idx="4"/>
          </p:cNvCxnSpPr>
          <p:nvPr/>
        </p:nvCxnSpPr>
        <p:spPr>
          <a:xfrm rot="5400000" flipH="1" flipV="1">
            <a:off x="6134100" y="4800600"/>
            <a:ext cx="1295400" cy="76200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81" name="Oval 80"/>
          <p:cNvSpPr/>
          <p:nvPr/>
        </p:nvSpPr>
        <p:spPr>
          <a:xfrm>
            <a:off x="7924800" y="3581400"/>
            <a:ext cx="533400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/>
              <a:t>y</a:t>
            </a:r>
            <a:endParaRPr lang="en-US" sz="2400" b="1"/>
          </a:p>
        </p:txBody>
      </p:sp>
      <p:cxnSp>
        <p:nvCxnSpPr>
          <p:cNvPr id="82" name="Straight Connector 81"/>
          <p:cNvCxnSpPr>
            <a:stCxn id="11" idx="7"/>
            <a:endCxn id="81" idx="4"/>
          </p:cNvCxnSpPr>
          <p:nvPr/>
        </p:nvCxnSpPr>
        <p:spPr>
          <a:xfrm rot="5400000" flipH="1" flipV="1">
            <a:off x="7605713" y="4324350"/>
            <a:ext cx="795338" cy="376237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3" name="Straight Connector 82"/>
          <p:cNvCxnSpPr>
            <a:stCxn id="9" idx="0"/>
            <a:endCxn id="81" idx="4"/>
          </p:cNvCxnSpPr>
          <p:nvPr/>
        </p:nvCxnSpPr>
        <p:spPr>
          <a:xfrm rot="16200000" flipV="1">
            <a:off x="7848600" y="4457700"/>
            <a:ext cx="914400" cy="228600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84" name="Straight Connector 83"/>
          <p:cNvCxnSpPr>
            <a:stCxn id="8" idx="0"/>
            <a:endCxn id="81" idx="4"/>
          </p:cNvCxnSpPr>
          <p:nvPr/>
        </p:nvCxnSpPr>
        <p:spPr>
          <a:xfrm rot="5400000" flipH="1" flipV="1">
            <a:off x="7467600" y="4610100"/>
            <a:ext cx="1219200" cy="228600"/>
          </a:xfrm>
          <a:prstGeom prst="lin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45089" name="Footer Placeholder 3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45090" name="Slide Number Placeholder 3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DE64F674-15AF-43DF-AAE4-DCD6AA53C2E3}" type="slidenum">
              <a:rPr lang="en-US" altLang="en-US"/>
              <a:pPr/>
              <a:t>40</a:t>
            </a:fld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Connectedness of Friends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Competing sociological theories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Information argument</a:t>
            </a:r>
            <a:r>
              <a:rPr lang="en-US" dirty="0" smtClean="0"/>
              <a:t> [Granovetter ‘73]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Social capital argument</a:t>
            </a:r>
            <a:r>
              <a:rPr lang="en-US" dirty="0" smtClean="0"/>
              <a:t> [Coleman ’88]</a:t>
            </a:r>
          </a:p>
          <a:p>
            <a:pPr lvl="5"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Information argument: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Unconnected friends give independent support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Social capital argument: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Safety/truest advantage in having friends who know each other</a:t>
            </a:r>
          </a:p>
        </p:txBody>
      </p:sp>
      <p:grpSp>
        <p:nvGrpSpPr>
          <p:cNvPr id="46084" name="Group 33"/>
          <p:cNvGrpSpPr>
            <a:grpSpLocks/>
          </p:cNvGrpSpPr>
          <p:nvPr/>
        </p:nvGrpSpPr>
        <p:grpSpPr bwMode="auto">
          <a:xfrm>
            <a:off x="7010400" y="1676400"/>
            <a:ext cx="1981200" cy="1981200"/>
            <a:chOff x="6400800" y="3581400"/>
            <a:chExt cx="2362200" cy="2133600"/>
          </a:xfrm>
        </p:grpSpPr>
        <p:sp>
          <p:nvSpPr>
            <p:cNvPr id="4" name="Cloud 3"/>
            <p:cNvSpPr/>
            <p:nvPr/>
          </p:nvSpPr>
          <p:spPr>
            <a:xfrm>
              <a:off x="6400800" y="4419112"/>
              <a:ext cx="2362200" cy="1295888"/>
            </a:xfrm>
            <a:prstGeom prst="clou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46088" name="Group 32"/>
            <p:cNvGrpSpPr>
              <a:grpSpLocks/>
            </p:cNvGrpSpPr>
            <p:nvPr/>
          </p:nvGrpSpPr>
          <p:grpSpPr bwMode="auto">
            <a:xfrm>
              <a:off x="6705600" y="3581400"/>
              <a:ext cx="1828800" cy="1981200"/>
              <a:chOff x="6248400" y="3581400"/>
              <a:chExt cx="2286000" cy="26670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7010171" y="5180877"/>
                <a:ext cx="229500" cy="2301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7161595" y="5638856"/>
                <a:ext cx="229500" cy="22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629247" y="5486963"/>
                <a:ext cx="229501" cy="22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b="1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847731" y="5335071"/>
                <a:ext cx="229500" cy="22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304365" y="5028984"/>
                <a:ext cx="229501" cy="2301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248324" y="5104930"/>
                <a:ext cx="229500" cy="2301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620596" y="4877092"/>
                <a:ext cx="227135" cy="22783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696307" y="5944944"/>
                <a:ext cx="227135" cy="22783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6629247" y="6020889"/>
                <a:ext cx="229501" cy="2278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4" name="Straight Connector 13"/>
              <p:cNvCxnSpPr>
                <a:stCxn id="13" idx="1"/>
                <a:endCxn id="10" idx="4"/>
              </p:cNvCxnSpPr>
              <p:nvPr/>
            </p:nvCxnSpPr>
            <p:spPr>
              <a:xfrm rot="16200000" flipV="1">
                <a:off x="6153112" y="5543850"/>
                <a:ext cx="718038" cy="30047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8" idx="6"/>
                <a:endCxn id="9" idx="3"/>
              </p:cNvCxnSpPr>
              <p:nvPr/>
            </p:nvCxnSpPr>
            <p:spPr>
              <a:xfrm flipV="1">
                <a:off x="8077230" y="5224603"/>
                <a:ext cx="262625" cy="22323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1" idx="4"/>
                <a:endCxn id="8" idx="1"/>
              </p:cNvCxnSpPr>
              <p:nvPr/>
            </p:nvCxnSpPr>
            <p:spPr>
              <a:xfrm rot="16200000" flipH="1">
                <a:off x="7676329" y="5162765"/>
                <a:ext cx="262360" cy="14669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11" idx="6"/>
                <a:endCxn id="9" idx="2"/>
              </p:cNvCxnSpPr>
              <p:nvPr/>
            </p:nvCxnSpPr>
            <p:spPr>
              <a:xfrm>
                <a:off x="7847731" y="4992162"/>
                <a:ext cx="456635" cy="15189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1" idx="3"/>
                <a:endCxn id="5" idx="6"/>
              </p:cNvCxnSpPr>
              <p:nvPr/>
            </p:nvCxnSpPr>
            <p:spPr>
              <a:xfrm rot="5400000">
                <a:off x="7335078" y="4977304"/>
                <a:ext cx="223237" cy="4140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6" idx="3"/>
                <a:endCxn id="13" idx="7"/>
              </p:cNvCxnSpPr>
              <p:nvPr/>
            </p:nvCxnSpPr>
            <p:spPr>
              <a:xfrm rot="5400000">
                <a:off x="6900855" y="5756879"/>
                <a:ext cx="218633" cy="37382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6" idx="0"/>
                <a:endCxn id="5" idx="4"/>
              </p:cNvCxnSpPr>
              <p:nvPr/>
            </p:nvCxnSpPr>
            <p:spPr>
              <a:xfrm rot="16200000" flipV="1">
                <a:off x="7086715" y="5448042"/>
                <a:ext cx="227838" cy="15378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3" idx="0"/>
                <a:endCxn id="7" idx="4"/>
              </p:cNvCxnSpPr>
              <p:nvPr/>
            </p:nvCxnSpPr>
            <p:spPr>
              <a:xfrm rot="5400000" flipH="1" flipV="1">
                <a:off x="6592105" y="5867813"/>
                <a:ext cx="303785" cy="236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8" idx="3"/>
                <a:endCxn id="6" idx="6"/>
              </p:cNvCxnSpPr>
              <p:nvPr/>
            </p:nvCxnSpPr>
            <p:spPr>
              <a:xfrm rot="5400000">
                <a:off x="7523206" y="5396278"/>
                <a:ext cx="225538" cy="4897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8" idx="4"/>
                <a:endCxn id="12" idx="7"/>
              </p:cNvCxnSpPr>
              <p:nvPr/>
            </p:nvCxnSpPr>
            <p:spPr>
              <a:xfrm rot="5400000">
                <a:off x="7719864" y="5733364"/>
                <a:ext cx="414253" cy="7334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2" idx="2"/>
                <a:endCxn id="6" idx="5"/>
              </p:cNvCxnSpPr>
              <p:nvPr/>
            </p:nvCxnSpPr>
            <p:spPr>
              <a:xfrm rot="10800000">
                <a:off x="7357971" y="5834476"/>
                <a:ext cx="338337" cy="2232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6553535" y="3657347"/>
                <a:ext cx="532348" cy="53392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b="1"/>
                  <a:t>x</a:t>
                </a:r>
                <a:endParaRPr lang="en-US" sz="2400" b="1"/>
              </a:p>
            </p:txBody>
          </p:sp>
          <p:cxnSp>
            <p:nvCxnSpPr>
              <p:cNvPr id="26" name="Straight Connector 25"/>
              <p:cNvCxnSpPr>
                <a:stCxn id="10" idx="7"/>
                <a:endCxn id="25" idx="4"/>
              </p:cNvCxnSpPr>
              <p:nvPr/>
            </p:nvCxnSpPr>
            <p:spPr>
              <a:xfrm rot="5400000" flipH="1" flipV="1">
                <a:off x="6157524" y="4476084"/>
                <a:ext cx="948179" cy="378558"/>
              </a:xfrm>
              <a:prstGeom prst="lin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stCxn id="5" idx="1"/>
                <a:endCxn id="25" idx="4"/>
              </p:cNvCxnSpPr>
              <p:nvPr/>
            </p:nvCxnSpPr>
            <p:spPr>
              <a:xfrm rot="16200000" flipV="1">
                <a:off x="6420032" y="4592134"/>
                <a:ext cx="1024124" cy="222403"/>
              </a:xfrm>
              <a:prstGeom prst="lin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7" idx="0"/>
                <a:endCxn id="25" idx="4"/>
              </p:cNvCxnSpPr>
              <p:nvPr/>
            </p:nvCxnSpPr>
            <p:spPr>
              <a:xfrm rot="5400000" flipH="1" flipV="1">
                <a:off x="6134008" y="4800079"/>
                <a:ext cx="1295690" cy="78078"/>
              </a:xfrm>
              <a:prstGeom prst="lin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7923442" y="3581400"/>
                <a:ext cx="534713" cy="533926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400" b="1"/>
                  <a:t>y</a:t>
                </a:r>
                <a:endParaRPr lang="en-US" sz="2400" b="1"/>
              </a:p>
            </p:txBody>
          </p:sp>
          <p:cxnSp>
            <p:nvCxnSpPr>
              <p:cNvPr id="30" name="Straight Connector 29"/>
              <p:cNvCxnSpPr>
                <a:stCxn id="11" idx="7"/>
                <a:endCxn id="29" idx="4"/>
              </p:cNvCxnSpPr>
              <p:nvPr/>
            </p:nvCxnSpPr>
            <p:spPr>
              <a:xfrm rot="5400000" flipH="1" flipV="1">
                <a:off x="7605709" y="4324223"/>
                <a:ext cx="793985" cy="376191"/>
              </a:xfrm>
              <a:prstGeom prst="lin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>
                <a:stCxn id="9" idx="0"/>
                <a:endCxn id="29" idx="4"/>
              </p:cNvCxnSpPr>
              <p:nvPr/>
            </p:nvCxnSpPr>
            <p:spPr>
              <a:xfrm rot="16200000" flipV="1">
                <a:off x="7848719" y="4457405"/>
                <a:ext cx="913658" cy="229501"/>
              </a:xfrm>
              <a:prstGeom prst="lin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>
                <a:stCxn id="8" idx="0"/>
                <a:endCxn id="29" idx="4"/>
              </p:cNvCxnSpPr>
              <p:nvPr/>
            </p:nvCxnSpPr>
            <p:spPr>
              <a:xfrm rot="5400000" flipH="1" flipV="1">
                <a:off x="7467357" y="4611632"/>
                <a:ext cx="1219745" cy="227135"/>
              </a:xfrm>
              <a:prstGeom prst="lin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</p:cxnSp>
        </p:grpSp>
      </p:grpSp>
      <p:sp>
        <p:nvSpPr>
          <p:cNvPr id="46085" name="Footer Placeholder 3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46086" name="Slide Number Placeholder 3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89A4B6F-B52A-4105-882A-AD156D9C0F5A}" type="slidenum">
              <a:rPr lang="en-US" altLang="en-US"/>
              <a:pPr/>
              <a:t>41</a:t>
            </a:fld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Connectedness of Friends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In LiveJournal, community joining probability increases with more connections among friends in group</a:t>
            </a:r>
          </a:p>
          <a:p>
            <a:pPr lvl="6"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Number and connectedness of friends are most crucial features when formulated as prediction task</a:t>
            </a:r>
            <a:endParaRPr lang="en-US" dirty="0"/>
          </a:p>
        </p:txBody>
      </p:sp>
      <p:sp>
        <p:nvSpPr>
          <p:cNvPr id="4710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4710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3FD736D6-83E1-4344-AFB3-41D7E6DAEEA8}" type="slidenum">
              <a:rPr lang="en-US" altLang="en-US"/>
              <a:pPr/>
              <a:t>42</a:t>
            </a:fld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27432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If connectedness among friends promotes joining, do highly “clustered” groups grow more quickly?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Define clustering = # triangles / # open triads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Look at growth from </a:t>
            </a:r>
            <a:r>
              <a:rPr lang="en-US" i="1" dirty="0" smtClean="0"/>
              <a:t>t</a:t>
            </a:r>
            <a:r>
              <a:rPr lang="en-US" i="1" baseline="-25000" dirty="0" smtClean="0"/>
              <a:t>1</a:t>
            </a:r>
            <a:r>
              <a:rPr lang="en-US" dirty="0" smtClean="0"/>
              <a:t> to </a:t>
            </a:r>
            <a:r>
              <a:rPr lang="en-US" i="1" dirty="0" smtClean="0"/>
              <a:t>t</a:t>
            </a:r>
            <a:r>
              <a:rPr lang="en-US" i="1" baseline="-25000" dirty="0" smtClean="0"/>
              <a:t>2</a:t>
            </a:r>
            <a:r>
              <a:rPr lang="en-US" dirty="0" smtClean="0"/>
              <a:t> as a function of clustering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495800"/>
            <a:ext cx="5181600" cy="21336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800" dirty="0">
                <a:latin typeface="+mn-lt"/>
                <a:cs typeface="+mn-cs"/>
              </a:rPr>
              <a:t>Groups with large clustering grow slower</a:t>
            </a:r>
          </a:p>
          <a:p>
            <a:pPr marL="742950" lvl="1" indent="-28575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800" dirty="0">
                <a:latin typeface="+mn-lt"/>
                <a:cs typeface="+mn-cs"/>
              </a:rPr>
              <a:t>But not just because clustered groups had fewer nodes one step away</a:t>
            </a:r>
            <a:endParaRPr lang="en-US" sz="2800" dirty="0">
              <a:latin typeface="+mn-lt"/>
              <a:cs typeface="+mn-cs"/>
            </a:endParaRPr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572000"/>
            <a:ext cx="26511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TextBox 5"/>
          <p:cNvSpPr txBox="1">
            <a:spLocks noChangeArrowheads="1"/>
          </p:cNvSpPr>
          <p:nvPr/>
        </p:nvSpPr>
        <p:spPr bwMode="auto">
          <a:xfrm>
            <a:off x="6324600" y="6400800"/>
            <a:ext cx="251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/>
              <a:t>clustering</a:t>
            </a:r>
          </a:p>
        </p:txBody>
      </p:sp>
      <p:sp>
        <p:nvSpPr>
          <p:cNvPr id="48135" name="TextBox 6"/>
          <p:cNvSpPr txBox="1">
            <a:spLocks noChangeArrowheads="1"/>
          </p:cNvSpPr>
          <p:nvPr/>
        </p:nvSpPr>
        <p:spPr bwMode="auto">
          <a:xfrm rot="-5400000">
            <a:off x="5099844" y="5263356"/>
            <a:ext cx="1752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/>
              <a:t>growth</a:t>
            </a:r>
          </a:p>
        </p:txBody>
      </p:sp>
      <p:sp>
        <p:nvSpPr>
          <p:cNvPr id="48136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48137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9D847286-B964-483C-9BC2-FED4E80087A1}" type="slidenum">
              <a:rPr lang="en-US" altLang="en-US"/>
              <a:pPr/>
              <a:t>43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altLang="en-US" smtClean="0"/>
              <a:t>More subtle features: Viral marketing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/>
              <a:t>Does sending more recommendations influence more purchases?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smtClean="0"/>
          </a:p>
        </p:txBody>
      </p:sp>
      <p:pic>
        <p:nvPicPr>
          <p:cNvPr id="49156" name="Picture 4" descr="dvdoutandpurcha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819400"/>
            <a:ext cx="4457700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4915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A4D4F853-E8BE-48E4-80C2-C2B69986FB5F}" type="slidenum">
              <a:rPr lang="en-US" altLang="en-US"/>
              <a:pPr/>
              <a:t>44</a:t>
            </a:fld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altLang="en-US" smtClean="0"/>
              <a:t>More subtle features: Viral marketing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/>
              <a:t>What is the effectiveness of subsequent recommendations?</a:t>
            </a:r>
          </a:p>
          <a:p>
            <a:pPr lvl="1">
              <a:buFont typeface="Arial" panose="020B0604020202020204" pitchFamily="34" charset="0"/>
              <a:buNone/>
            </a:pPr>
            <a:endParaRPr lang="en-US" altLang="en-US" smtClean="0"/>
          </a:p>
        </p:txBody>
      </p:sp>
      <p:pic>
        <p:nvPicPr>
          <p:cNvPr id="50180" name="Picture 8" descr="intrs_dv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67000"/>
            <a:ext cx="4862513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50182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D44BE5DB-7CED-47CB-876A-CB913A13B532}" type="slidenum">
              <a:rPr lang="en-US" altLang="en-US"/>
              <a:pPr/>
              <a:t>45</a:t>
            </a:fld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r>
              <a:rPr lang="en-US" altLang="en-US" smtClean="0"/>
              <a:t>More subtle features: Viral marketing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altLang="en-US" smtClean="0"/>
              <a:t>What role does the product category play?      [Leskovec-Adamic-Huberman 2006]</a:t>
            </a:r>
          </a:p>
        </p:txBody>
      </p:sp>
      <p:graphicFrame>
        <p:nvGraphicFramePr>
          <p:cNvPr id="4" name="Group 431"/>
          <p:cNvGraphicFramePr>
            <a:graphicFrameLocks/>
          </p:cNvGraphicFramePr>
          <p:nvPr/>
        </p:nvGraphicFramePr>
        <p:xfrm>
          <a:off x="228600" y="2427288"/>
          <a:ext cx="8534400" cy="2754312"/>
        </p:xfrm>
        <a:graphic>
          <a:graphicData uri="http://schemas.openxmlformats.org/drawingml/2006/table">
            <a:tbl>
              <a:tblPr/>
              <a:tblGrid>
                <a:gridCol w="869244"/>
                <a:gridCol w="1264356"/>
                <a:gridCol w="1343378"/>
                <a:gridCol w="1501422"/>
                <a:gridCol w="1264356"/>
                <a:gridCol w="1071739"/>
                <a:gridCol w="1219905"/>
              </a:tblGrid>
              <a:tr h="709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products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customers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recommenda-tions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edges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buy + get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discount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buy + no discount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0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Book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103,161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pitchFamily="34" charset="0"/>
                        </a:rPr>
                        <a:t>2,863,977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5,741,611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2,097,809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pitchFamily="34" charset="0"/>
                        </a:rPr>
                        <a:t>65,344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" pitchFamily="34" charset="0"/>
                        </a:rPr>
                        <a:t>17,769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0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DVD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" pitchFamily="34" charset="0"/>
                        </a:rPr>
                        <a:t>19,829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805,285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pitchFamily="34" charset="0"/>
                        </a:rPr>
                        <a:t>8,180,393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962,341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99"/>
                          </a:solidFill>
                          <a:effectLst/>
                          <a:latin typeface="Arial" pitchFamily="34" charset="0"/>
                        </a:rPr>
                        <a:t>17,232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pitchFamily="34" charset="0"/>
                        </a:rPr>
                        <a:t>58,189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61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Music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C0066"/>
                          </a:solidFill>
                          <a:effectLst/>
                          <a:latin typeface="Arial" pitchFamily="34" charset="0"/>
                        </a:rPr>
                        <a:t>393,598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794,148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1,443,847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585,738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7,837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2,739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0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Video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26,131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239,583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280,270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160,683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909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20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Full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542,719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3,943,084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15,646,121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3,153,676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91,322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79,164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58" name="Text Box 342"/>
          <p:cNvSpPr txBox="1">
            <a:spLocks noChangeArrowheads="1"/>
          </p:cNvSpPr>
          <p:nvPr/>
        </p:nvSpPr>
        <p:spPr bwMode="auto">
          <a:xfrm>
            <a:off x="628650" y="5780088"/>
            <a:ext cx="666750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b="1">
                <a:solidFill>
                  <a:srgbClr val="CC0066"/>
                </a:solidFill>
              </a:rPr>
              <a:t>high</a:t>
            </a:r>
          </a:p>
          <a:p>
            <a:pPr algn="ctr"/>
            <a:r>
              <a:rPr lang="en-US" altLang="en-US" b="1">
                <a:solidFill>
                  <a:srgbClr val="333399"/>
                </a:solidFill>
              </a:rPr>
              <a:t>low</a:t>
            </a:r>
          </a:p>
        </p:txBody>
      </p:sp>
      <p:sp>
        <p:nvSpPr>
          <p:cNvPr id="51259" name="Line 427"/>
          <p:cNvSpPr>
            <a:spLocks noChangeShapeType="1"/>
          </p:cNvSpPr>
          <p:nvPr/>
        </p:nvSpPr>
        <p:spPr bwMode="auto">
          <a:xfrm>
            <a:off x="304800" y="4800600"/>
            <a:ext cx="8229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0" name="Line 428"/>
          <p:cNvSpPr>
            <a:spLocks noChangeShapeType="1"/>
          </p:cNvSpPr>
          <p:nvPr/>
        </p:nvSpPr>
        <p:spPr bwMode="auto">
          <a:xfrm>
            <a:off x="533400" y="3108325"/>
            <a:ext cx="8270875" cy="15875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1261" name="Group 432"/>
          <p:cNvGrpSpPr>
            <a:grpSpLocks/>
          </p:cNvGrpSpPr>
          <p:nvPr/>
        </p:nvGrpSpPr>
        <p:grpSpPr bwMode="auto">
          <a:xfrm>
            <a:off x="4359275" y="5373688"/>
            <a:ext cx="1447800" cy="1371600"/>
            <a:chOff x="1104" y="2736"/>
            <a:chExt cx="912" cy="864"/>
          </a:xfrm>
        </p:grpSpPr>
        <p:sp>
          <p:nvSpPr>
            <p:cNvPr id="51270" name="Line 433"/>
            <p:cNvSpPr>
              <a:spLocks noChangeShapeType="1"/>
            </p:cNvSpPr>
            <p:nvPr/>
          </p:nvSpPr>
          <p:spPr bwMode="auto">
            <a:xfrm>
              <a:off x="1200" y="2976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1" name="Line 434"/>
            <p:cNvSpPr>
              <a:spLocks noChangeShapeType="1"/>
            </p:cNvSpPr>
            <p:nvPr/>
          </p:nvSpPr>
          <p:spPr bwMode="auto">
            <a:xfrm flipV="1">
              <a:off x="1488" y="2928"/>
              <a:ext cx="28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2" name="Line 435"/>
            <p:cNvSpPr>
              <a:spLocks noChangeShapeType="1"/>
            </p:cNvSpPr>
            <p:nvPr/>
          </p:nvSpPr>
          <p:spPr bwMode="auto">
            <a:xfrm flipV="1">
              <a:off x="1776" y="28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3" name="Line 436"/>
            <p:cNvSpPr>
              <a:spLocks noChangeShapeType="1"/>
            </p:cNvSpPr>
            <p:nvPr/>
          </p:nvSpPr>
          <p:spPr bwMode="auto">
            <a:xfrm>
              <a:off x="1488" y="312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4" name="Line 437"/>
            <p:cNvSpPr>
              <a:spLocks noChangeShapeType="1"/>
            </p:cNvSpPr>
            <p:nvPr/>
          </p:nvSpPr>
          <p:spPr bwMode="auto">
            <a:xfrm flipV="1">
              <a:off x="1152" y="3120"/>
              <a:ext cx="33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5" name="Line 438"/>
            <p:cNvSpPr>
              <a:spLocks noChangeShapeType="1"/>
            </p:cNvSpPr>
            <p:nvPr/>
          </p:nvSpPr>
          <p:spPr bwMode="auto">
            <a:xfrm>
              <a:off x="1152" y="3264"/>
              <a:ext cx="33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6" name="Line 439"/>
            <p:cNvSpPr>
              <a:spLocks noChangeShapeType="1"/>
            </p:cNvSpPr>
            <p:nvPr/>
          </p:nvSpPr>
          <p:spPr bwMode="auto">
            <a:xfrm flipV="1">
              <a:off x="1200" y="2784"/>
              <a:ext cx="28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7" name="Line 440"/>
            <p:cNvSpPr>
              <a:spLocks noChangeShapeType="1"/>
            </p:cNvSpPr>
            <p:nvPr/>
          </p:nvSpPr>
          <p:spPr bwMode="auto">
            <a:xfrm>
              <a:off x="1488" y="2784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8" name="Line 441"/>
            <p:cNvSpPr>
              <a:spLocks noChangeShapeType="1"/>
            </p:cNvSpPr>
            <p:nvPr/>
          </p:nvSpPr>
          <p:spPr bwMode="auto">
            <a:xfrm>
              <a:off x="1488" y="3408"/>
              <a:ext cx="28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9" name="Line 442"/>
            <p:cNvSpPr>
              <a:spLocks noChangeShapeType="1"/>
            </p:cNvSpPr>
            <p:nvPr/>
          </p:nvSpPr>
          <p:spPr bwMode="auto">
            <a:xfrm>
              <a:off x="1776" y="2928"/>
              <a:ext cx="4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0" name="Oval 443"/>
            <p:cNvSpPr>
              <a:spLocks noChangeArrowheads="1"/>
            </p:cNvSpPr>
            <p:nvPr/>
          </p:nvSpPr>
          <p:spPr bwMode="auto">
            <a:xfrm>
              <a:off x="1152" y="292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81" name="Oval 444"/>
            <p:cNvSpPr>
              <a:spLocks noChangeArrowheads="1"/>
            </p:cNvSpPr>
            <p:nvPr/>
          </p:nvSpPr>
          <p:spPr bwMode="auto">
            <a:xfrm>
              <a:off x="1104" y="32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82" name="Oval 445"/>
            <p:cNvSpPr>
              <a:spLocks noChangeArrowheads="1"/>
            </p:cNvSpPr>
            <p:nvPr/>
          </p:nvSpPr>
          <p:spPr bwMode="auto">
            <a:xfrm>
              <a:off x="1440" y="307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83" name="Oval 446"/>
            <p:cNvSpPr>
              <a:spLocks noChangeArrowheads="1"/>
            </p:cNvSpPr>
            <p:nvPr/>
          </p:nvSpPr>
          <p:spPr bwMode="auto">
            <a:xfrm>
              <a:off x="1440" y="33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84" name="Oval 447"/>
            <p:cNvSpPr>
              <a:spLocks noChangeArrowheads="1"/>
            </p:cNvSpPr>
            <p:nvPr/>
          </p:nvSpPr>
          <p:spPr bwMode="auto">
            <a:xfrm>
              <a:off x="1728" y="288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85" name="Oval 448"/>
            <p:cNvSpPr>
              <a:spLocks noChangeArrowheads="1"/>
            </p:cNvSpPr>
            <p:nvPr/>
          </p:nvSpPr>
          <p:spPr bwMode="auto">
            <a:xfrm>
              <a:off x="1776" y="32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86" name="Oval 449"/>
            <p:cNvSpPr>
              <a:spLocks noChangeArrowheads="1"/>
            </p:cNvSpPr>
            <p:nvPr/>
          </p:nvSpPr>
          <p:spPr bwMode="auto">
            <a:xfrm>
              <a:off x="1440" y="273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87" name="Oval 450"/>
            <p:cNvSpPr>
              <a:spLocks noChangeArrowheads="1"/>
            </p:cNvSpPr>
            <p:nvPr/>
          </p:nvSpPr>
          <p:spPr bwMode="auto">
            <a:xfrm>
              <a:off x="1728" y="350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288" name="Oval 451"/>
            <p:cNvSpPr>
              <a:spLocks noChangeArrowheads="1"/>
            </p:cNvSpPr>
            <p:nvPr/>
          </p:nvSpPr>
          <p:spPr bwMode="auto">
            <a:xfrm>
              <a:off x="1920" y="278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1262" name="Text Box 452"/>
          <p:cNvSpPr txBox="1">
            <a:spLocks noChangeArrowheads="1"/>
          </p:cNvSpPr>
          <p:nvPr/>
        </p:nvSpPr>
        <p:spPr bwMode="auto">
          <a:xfrm>
            <a:off x="3048000" y="5334000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people</a:t>
            </a:r>
          </a:p>
        </p:txBody>
      </p:sp>
      <p:sp>
        <p:nvSpPr>
          <p:cNvPr id="51263" name="Line 453"/>
          <p:cNvSpPr>
            <a:spLocks noChangeShapeType="1"/>
          </p:cNvSpPr>
          <p:nvPr/>
        </p:nvSpPr>
        <p:spPr bwMode="auto">
          <a:xfrm>
            <a:off x="3597275" y="5678488"/>
            <a:ext cx="685800" cy="457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64" name="Line 455"/>
          <p:cNvSpPr>
            <a:spLocks noChangeShapeType="1"/>
          </p:cNvSpPr>
          <p:nvPr/>
        </p:nvSpPr>
        <p:spPr bwMode="auto">
          <a:xfrm>
            <a:off x="3902075" y="5564188"/>
            <a:ext cx="457200" cy="1524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65" name="Text Box 456"/>
          <p:cNvSpPr txBox="1">
            <a:spLocks noChangeArrowheads="1"/>
          </p:cNvSpPr>
          <p:nvPr/>
        </p:nvSpPr>
        <p:spPr bwMode="auto">
          <a:xfrm>
            <a:off x="6248400" y="5562600"/>
            <a:ext cx="2000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recommendations</a:t>
            </a:r>
          </a:p>
        </p:txBody>
      </p:sp>
      <p:sp>
        <p:nvSpPr>
          <p:cNvPr id="51266" name="Line 457"/>
          <p:cNvSpPr>
            <a:spLocks noChangeShapeType="1"/>
          </p:cNvSpPr>
          <p:nvPr/>
        </p:nvSpPr>
        <p:spPr bwMode="auto">
          <a:xfrm flipH="1">
            <a:off x="5578475" y="5830888"/>
            <a:ext cx="685800" cy="1524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67" name="Line 458"/>
          <p:cNvSpPr>
            <a:spLocks noChangeShapeType="1"/>
          </p:cNvSpPr>
          <p:nvPr/>
        </p:nvSpPr>
        <p:spPr bwMode="auto">
          <a:xfrm flipH="1">
            <a:off x="5273675" y="5907088"/>
            <a:ext cx="1371600" cy="6096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1268" name="Footer Placeholder 3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51269" name="Slide Number Placeholder 3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054CF07-FA2D-45A6-8DCC-B910739EB3DF}" type="slidenum">
              <a:rPr lang="en-US" altLang="en-US"/>
              <a:pPr/>
              <a:t>46</a:t>
            </a:fld>
            <a:endParaRPr lang="en-U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Cascading of Recommendations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/>
              <a:t>Some products are easier to recommend than others</a:t>
            </a:r>
          </a:p>
        </p:txBody>
      </p:sp>
      <p:graphicFrame>
        <p:nvGraphicFramePr>
          <p:cNvPr id="4" name="Group 3"/>
          <p:cNvGraphicFramePr>
            <a:graphicFrameLocks/>
          </p:cNvGraphicFramePr>
          <p:nvPr/>
        </p:nvGraphicFramePr>
        <p:xfrm>
          <a:off x="457200" y="2541588"/>
          <a:ext cx="8229600" cy="3935412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2057400"/>
              </a:tblGrid>
              <a:tr h="914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product category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number of buy bits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forward recommendations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percent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Book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65,391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15,769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24.2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DVD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16,459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7,336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44.6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0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Music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7,843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1,824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23.3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9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Video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909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27.6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Total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90,602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25,179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27.8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2261" name="Line 56"/>
          <p:cNvSpPr>
            <a:spLocks noChangeShapeType="1"/>
          </p:cNvSpPr>
          <p:nvPr/>
        </p:nvSpPr>
        <p:spPr bwMode="auto">
          <a:xfrm>
            <a:off x="457200" y="5635625"/>
            <a:ext cx="8229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2262" name="Line 57"/>
          <p:cNvSpPr>
            <a:spLocks noChangeShapeType="1"/>
          </p:cNvSpPr>
          <p:nvPr/>
        </p:nvSpPr>
        <p:spPr bwMode="auto">
          <a:xfrm>
            <a:off x="457200" y="3455988"/>
            <a:ext cx="8229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2263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5226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54F98AC5-C522-4DA9-9F06-FCB2519C4B39}" type="slidenum">
              <a:rPr lang="en-US" altLang="en-US"/>
              <a:pPr/>
              <a:t>47</a:t>
            </a:fld>
            <a:endParaRPr lang="en-US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Viral Marketing: More subtleties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47,000 customers responsible for the 2.5 out of 16 million recommendations in the system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sz="19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29% success rate per recommender of an anime DVD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sz="19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Giant component covers 19% of the nodes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sz="19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Overall, recommendations for DVDs are more likely to result in a purchase (7%), but the anime community stands out</a:t>
            </a:r>
          </a:p>
        </p:txBody>
      </p:sp>
      <p:sp>
        <p:nvSpPr>
          <p:cNvPr id="5325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5325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6B916345-CE53-41A6-AA65-75A1113C74C0}" type="slidenum">
              <a:rPr lang="en-US" altLang="en-US"/>
              <a:pPr/>
              <a:t>48</a:t>
            </a:fld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altLang="en-US" smtClean="0"/>
              <a:t>Predicting recommendation success</a:t>
            </a:r>
          </a:p>
        </p:txBody>
      </p:sp>
      <p:sp>
        <p:nvSpPr>
          <p:cNvPr id="54275" name="Rectangle 4"/>
          <p:cNvSpPr>
            <a:spLocks noChangeArrowheads="1"/>
          </p:cNvSpPr>
          <p:nvPr/>
        </p:nvSpPr>
        <p:spPr bwMode="auto">
          <a:xfrm>
            <a:off x="1981200" y="5195888"/>
            <a:ext cx="4572000" cy="102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/>
          </a:p>
          <a:p>
            <a:pPr algn="ctr"/>
            <a:endParaRPr lang="en-US" altLang="en-US"/>
          </a:p>
          <a:p>
            <a:pPr algn="ctr"/>
            <a:endParaRPr lang="en-US" altLang="en-US"/>
          </a:p>
        </p:txBody>
      </p:sp>
      <p:graphicFrame>
        <p:nvGraphicFramePr>
          <p:cNvPr id="5" name="Group 162"/>
          <p:cNvGraphicFramePr>
            <a:graphicFrameLocks/>
          </p:cNvGraphicFramePr>
          <p:nvPr/>
        </p:nvGraphicFramePr>
        <p:xfrm>
          <a:off x="457200" y="1309688"/>
          <a:ext cx="8229600" cy="4572000"/>
        </p:xfrm>
        <a:graphic>
          <a:graphicData uri="http://schemas.openxmlformats.org/drawingml/2006/table">
            <a:tbl>
              <a:tblPr/>
              <a:tblGrid>
                <a:gridCol w="3276600"/>
                <a:gridCol w="2209800"/>
                <a:gridCol w="27432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Variable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transformation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Coefficient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const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-0.940 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0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# recommendations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ln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0.426 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0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# senders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ln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(n</a:t>
                      </a:r>
                      <a:r>
                        <a:rPr kumimoji="0" 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-0.782 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# recipients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ln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(n</a:t>
                      </a:r>
                      <a:r>
                        <a:rPr kumimoji="0" 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-1.307 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0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product price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ln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0.128 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0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# reviews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ln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(v)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-0.011 ***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avg. rating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ln(t)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-0.027 *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</a:t>
                      </a:r>
                      <a:r>
                        <a:rPr kumimoji="0" lang="en-US" sz="2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4314" name="Text Box 159"/>
          <p:cNvSpPr txBox="1">
            <a:spLocks noChangeArrowheads="1"/>
          </p:cNvSpPr>
          <p:nvPr/>
        </p:nvSpPr>
        <p:spPr bwMode="auto">
          <a:xfrm>
            <a:off x="685800" y="6186488"/>
            <a:ext cx="7543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/>
              <a:t>significance at the 0.01 (***), 0.05 (**) and 0.1 (*) levels </a:t>
            </a:r>
          </a:p>
        </p:txBody>
      </p:sp>
      <p:sp>
        <p:nvSpPr>
          <p:cNvPr id="54315" name="Line 163"/>
          <p:cNvSpPr>
            <a:spLocks noChangeShapeType="1"/>
          </p:cNvSpPr>
          <p:nvPr/>
        </p:nvSpPr>
        <p:spPr bwMode="auto">
          <a:xfrm>
            <a:off x="457200" y="1843088"/>
            <a:ext cx="83058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4316" name="Line 164"/>
          <p:cNvSpPr>
            <a:spLocks noChangeShapeType="1"/>
          </p:cNvSpPr>
          <p:nvPr/>
        </p:nvSpPr>
        <p:spPr bwMode="auto">
          <a:xfrm>
            <a:off x="457200" y="5348288"/>
            <a:ext cx="82296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4317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54318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6ADDFF12-BBF7-4389-84B4-93C811AD3800}" type="slidenum">
              <a:rPr lang="en-US" altLang="en-US"/>
              <a:pPr/>
              <a:t>49</a:t>
            </a:fld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Diffusion in Social Networks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4294967295"/>
          </p:nvPr>
        </p:nvSpPr>
        <p:spPr>
          <a:xfrm>
            <a:off x="457200" y="4648200"/>
            <a:ext cx="8229600" cy="1752600"/>
          </a:xfrm>
        </p:spPr>
        <p:txBody>
          <a:bodyPr/>
          <a:lstStyle/>
          <a:p>
            <a:r>
              <a:rPr lang="en-US" altLang="en-US" smtClean="0"/>
              <a:t>One of the networks is a spread of a disease, the other one is product recommendations</a:t>
            </a:r>
          </a:p>
          <a:p>
            <a:r>
              <a:rPr lang="en-US" altLang="en-US" smtClean="0"/>
              <a:t>Which is which? </a:t>
            </a:r>
            <a:r>
              <a:rPr lang="en-US" altLang="en-US" smtClean="0">
                <a:sym typeface="Wingdings" panose="05000000000000000000" pitchFamily="2" charset="2"/>
              </a:rPr>
              <a:t></a:t>
            </a:r>
            <a:endParaRPr lang="en-US" altLang="en-US" smtClean="0"/>
          </a:p>
          <a:p>
            <a:pPr>
              <a:buFont typeface="Wingdings" panose="05000000000000000000" pitchFamily="2" charset="2"/>
              <a:buNone/>
            </a:pPr>
            <a:endParaRPr lang="en-US" altLang="en-US" smtClean="0"/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422116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71600"/>
            <a:ext cx="3886200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229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E915C113-DB47-4DFD-977A-D740FE476D6B}" type="slidenum">
              <a:rPr lang="en-US" altLang="en-US"/>
              <a:pPr/>
              <a:t>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Viral Marketing: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382000" cy="4953000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Viral marketing successfully utilizes social networks for adoption of some services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Hotmail gains 18 million users in 12 months,</a:t>
            </a:r>
            <a:br>
              <a:rPr lang="en-US" dirty="0" smtClean="0"/>
            </a:br>
            <a:r>
              <a:rPr lang="en-US" dirty="0" smtClean="0"/>
              <a:t>spending only $50,000 on traditional advertising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err="1" smtClean="0"/>
              <a:t>GMail</a:t>
            </a:r>
            <a:r>
              <a:rPr lang="en-US" dirty="0" smtClean="0"/>
              <a:t> rapidly gains users although referrals are the only way to sign up</a:t>
            </a:r>
          </a:p>
          <a:p>
            <a:pPr lvl="5">
              <a:defRPr/>
            </a:pPr>
            <a:endParaRPr lang="en-US" sz="13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Customers becoming less susceptible to mass marketing</a:t>
            </a:r>
          </a:p>
          <a:p>
            <a:pPr lvl="5">
              <a:defRPr/>
            </a:pPr>
            <a:endParaRPr lang="en-US" sz="13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Mass marketing impractical for unprecedented variety of products online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Google </a:t>
            </a:r>
            <a:r>
              <a:rPr lang="en-US" dirty="0" err="1" smtClean="0"/>
              <a:t>AdSense</a:t>
            </a:r>
            <a:r>
              <a:rPr lang="en-US" dirty="0" smtClean="0"/>
              <a:t> helps sellers reach buyers with targeted advertising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But how do buyers get good recommendations?</a:t>
            </a:r>
          </a:p>
        </p:txBody>
      </p:sp>
      <p:sp>
        <p:nvSpPr>
          <p:cNvPr id="5530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5530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2FAE2D6-B4C0-4A75-AF44-470DC62352D5}" type="slidenum">
              <a:rPr lang="en-US" altLang="en-US"/>
              <a:pPr/>
              <a:t>50</a:t>
            </a:fld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How do people get recommendations?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&gt; 50% of people do research online before purchasing electronics</a:t>
            </a:r>
          </a:p>
          <a:p>
            <a:pPr lvl="5">
              <a:defRPr/>
            </a:pPr>
            <a:endParaRPr lang="en-US" sz="12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Personalized recommendations based on prior purchase patterns and ratings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Amazon, “people who bought x also bought y”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err="1" smtClean="0"/>
              <a:t>MovieLens</a:t>
            </a:r>
            <a:r>
              <a:rPr lang="en-US" dirty="0" smtClean="0"/>
              <a:t>, “based on ratings of users like you…”</a:t>
            </a:r>
          </a:p>
          <a:p>
            <a:pPr lvl="5">
              <a:defRPr/>
            </a:pPr>
            <a:endParaRPr lang="en-US" sz="11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Is there still room for viral marketing?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/>
          </a:p>
        </p:txBody>
      </p:sp>
      <p:sp>
        <p:nvSpPr>
          <p:cNvPr id="5632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BDA13A99-2737-4131-9592-190D5B01E3B1}" type="slidenum">
              <a:rPr lang="en-US" altLang="en-US"/>
              <a:pPr/>
              <a:t>51</a:t>
            </a:fld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Is there still room for Viral Marketing?</a:t>
            </a:r>
            <a:endParaRPr lang="en-US"/>
          </a:p>
        </p:txBody>
      </p:sp>
      <p:sp>
        <p:nvSpPr>
          <p:cNvPr id="4105" name="Content Placeholder 2"/>
          <p:cNvSpPr>
            <a:spLocks noGrp="1"/>
          </p:cNvSpPr>
          <p:nvPr>
            <p:ph idx="4294967295"/>
          </p:nvPr>
        </p:nvSpPr>
        <p:spPr>
          <a:xfrm>
            <a:off x="304800" y="1524000"/>
            <a:ext cx="8229600" cy="4525963"/>
          </a:xfrm>
        </p:spPr>
        <p:txBody>
          <a:bodyPr/>
          <a:lstStyle/>
          <a:p>
            <a:r>
              <a:rPr lang="en-US" altLang="en-US" smtClean="0"/>
              <a:t>We are more influenced by our friends than strangers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smtClean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286000" y="4343400"/>
          <a:ext cx="1676400" cy="147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Image" r:id="rId3" imgW="1356133" imgH="1191569" progId="">
                  <p:embed/>
                </p:oleObj>
              </mc:Choice>
              <mc:Fallback>
                <p:oleObj name="Image" r:id="rId3" imgW="1356133" imgH="1191569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343400"/>
                        <a:ext cx="1676400" cy="147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81000" y="3352800"/>
          <a:ext cx="1368425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Image" r:id="rId5" imgW="1368323" imgH="1337735" progId="">
                  <p:embed/>
                </p:oleObj>
              </mc:Choice>
              <mc:Fallback>
                <p:oleObj name="Image" r:id="rId5" imgW="1368323" imgH="133773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352800"/>
                        <a:ext cx="1368425" cy="133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1828800" y="2514600"/>
          <a:ext cx="137636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Image" r:id="rId7" imgW="1218996" imgH="1282993" progId="">
                  <p:embed/>
                </p:oleObj>
              </mc:Choice>
              <mc:Fallback>
                <p:oleObj name="Image" r:id="rId7" imgW="1218996" imgH="1282993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514600"/>
                        <a:ext cx="1376363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3429000" y="2667000"/>
          <a:ext cx="1222375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Image" r:id="rId9" imgW="1222250" imgH="1398916" progId="">
                  <p:embed/>
                </p:oleObj>
              </mc:Choice>
              <mc:Fallback>
                <p:oleObj name="Image" r:id="rId9" imgW="1222250" imgH="1398916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667000"/>
                        <a:ext cx="1222375" cy="139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4800600" y="4953000"/>
          <a:ext cx="141605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Image" r:id="rId11" imgW="1209956" imgH="1237281" progId="">
                  <p:embed/>
                </p:oleObj>
              </mc:Choice>
              <mc:Fallback>
                <p:oleObj name="Image" r:id="rId11" imgW="1209956" imgH="1237281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953000"/>
                        <a:ext cx="1416050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" name="Freeform 9"/>
          <p:cNvSpPr>
            <a:spLocks/>
          </p:cNvSpPr>
          <p:nvPr/>
        </p:nvSpPr>
        <p:spPr bwMode="auto">
          <a:xfrm>
            <a:off x="1752600" y="4343400"/>
            <a:ext cx="685800" cy="381000"/>
          </a:xfrm>
          <a:custGeom>
            <a:avLst/>
            <a:gdLst>
              <a:gd name="T0" fmla="*/ 672 w 672"/>
              <a:gd name="T1" fmla="*/ 624 h 624"/>
              <a:gd name="T2" fmla="*/ 192 w 672"/>
              <a:gd name="T3" fmla="*/ 336 h 624"/>
              <a:gd name="T4" fmla="*/ 0 w 672"/>
              <a:gd name="T5" fmla="*/ 0 h 624"/>
              <a:gd name="T6" fmla="*/ 0 60000 65536"/>
              <a:gd name="T7" fmla="*/ 0 60000 65536"/>
              <a:gd name="T8" fmla="*/ 0 60000 65536"/>
              <a:gd name="T9" fmla="*/ 0 w 672"/>
              <a:gd name="T10" fmla="*/ 0 h 624"/>
              <a:gd name="T11" fmla="*/ 672 w 672"/>
              <a:gd name="T12" fmla="*/ 624 h 6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72" h="624">
                <a:moveTo>
                  <a:pt x="672" y="624"/>
                </a:moveTo>
                <a:cubicBezTo>
                  <a:pt x="488" y="532"/>
                  <a:pt x="304" y="440"/>
                  <a:pt x="192" y="336"/>
                </a:cubicBezTo>
                <a:cubicBezTo>
                  <a:pt x="80" y="232"/>
                  <a:pt x="40" y="11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304800" y="4876800"/>
          <a:ext cx="15113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Image" r:id="rId13" imgW="1173284" imgH="1182626" progId="">
                  <p:embed/>
                </p:oleObj>
              </mc:Choice>
              <mc:Fallback>
                <p:oleObj name="Image" r:id="rId13" imgW="1173284" imgH="1182626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876800"/>
                        <a:ext cx="15113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7" name="Freeform 14"/>
          <p:cNvSpPr>
            <a:spLocks/>
          </p:cNvSpPr>
          <p:nvPr/>
        </p:nvSpPr>
        <p:spPr bwMode="auto">
          <a:xfrm>
            <a:off x="1905000" y="5867400"/>
            <a:ext cx="609600" cy="228600"/>
          </a:xfrm>
          <a:custGeom>
            <a:avLst/>
            <a:gdLst>
              <a:gd name="T0" fmla="*/ 864 w 864"/>
              <a:gd name="T1" fmla="*/ 0 h 528"/>
              <a:gd name="T2" fmla="*/ 432 w 864"/>
              <a:gd name="T3" fmla="*/ 432 h 528"/>
              <a:gd name="T4" fmla="*/ 0 w 864"/>
              <a:gd name="T5" fmla="*/ 528 h 528"/>
              <a:gd name="T6" fmla="*/ 0 60000 65536"/>
              <a:gd name="T7" fmla="*/ 0 60000 65536"/>
              <a:gd name="T8" fmla="*/ 0 60000 65536"/>
              <a:gd name="T9" fmla="*/ 0 w 864"/>
              <a:gd name="T10" fmla="*/ 0 h 528"/>
              <a:gd name="T11" fmla="*/ 864 w 864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528">
                <a:moveTo>
                  <a:pt x="864" y="0"/>
                </a:moveTo>
                <a:cubicBezTo>
                  <a:pt x="720" y="172"/>
                  <a:pt x="576" y="344"/>
                  <a:pt x="432" y="432"/>
                </a:cubicBezTo>
                <a:cubicBezTo>
                  <a:pt x="288" y="520"/>
                  <a:pt x="144" y="524"/>
                  <a:pt x="0" y="528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08" name="Freeform 15"/>
          <p:cNvSpPr>
            <a:spLocks/>
          </p:cNvSpPr>
          <p:nvPr/>
        </p:nvSpPr>
        <p:spPr bwMode="auto">
          <a:xfrm>
            <a:off x="3962400" y="5486400"/>
            <a:ext cx="863600" cy="431800"/>
          </a:xfrm>
          <a:custGeom>
            <a:avLst/>
            <a:gdLst>
              <a:gd name="T0" fmla="*/ 528 w 544"/>
              <a:gd name="T1" fmla="*/ 240 h 272"/>
              <a:gd name="T2" fmla="*/ 480 w 544"/>
              <a:gd name="T3" fmla="*/ 240 h 272"/>
              <a:gd name="T4" fmla="*/ 144 w 544"/>
              <a:gd name="T5" fmla="*/ 48 h 272"/>
              <a:gd name="T6" fmla="*/ 0 w 544"/>
              <a:gd name="T7" fmla="*/ 0 h 272"/>
              <a:gd name="T8" fmla="*/ 0 60000 65536"/>
              <a:gd name="T9" fmla="*/ 0 60000 65536"/>
              <a:gd name="T10" fmla="*/ 0 60000 65536"/>
              <a:gd name="T11" fmla="*/ 0 60000 65536"/>
              <a:gd name="T12" fmla="*/ 0 w 544"/>
              <a:gd name="T13" fmla="*/ 0 h 272"/>
              <a:gd name="T14" fmla="*/ 544 w 544"/>
              <a:gd name="T15" fmla="*/ 272 h 2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4" h="272">
                <a:moveTo>
                  <a:pt x="528" y="240"/>
                </a:moveTo>
                <a:cubicBezTo>
                  <a:pt x="536" y="256"/>
                  <a:pt x="544" y="272"/>
                  <a:pt x="480" y="240"/>
                </a:cubicBezTo>
                <a:cubicBezTo>
                  <a:pt x="416" y="208"/>
                  <a:pt x="224" y="88"/>
                  <a:pt x="144" y="48"/>
                </a:cubicBezTo>
                <a:cubicBezTo>
                  <a:pt x="64" y="8"/>
                  <a:pt x="24" y="8"/>
                  <a:pt x="0" y="0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09" name="Rectangle 16"/>
          <p:cNvSpPr>
            <a:spLocks noChangeArrowheads="1"/>
          </p:cNvSpPr>
          <p:nvPr/>
        </p:nvSpPr>
        <p:spPr bwMode="auto">
          <a:xfrm>
            <a:off x="4800600" y="2863850"/>
            <a:ext cx="43434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chemeClr val="bg2"/>
              </a:buClr>
              <a:buSzPct val="75000"/>
            </a:pPr>
            <a:r>
              <a:rPr lang="en-US" altLang="en-US" sz="2800">
                <a:solidFill>
                  <a:srgbClr val="C00000"/>
                </a:solidFill>
              </a:rPr>
              <a:t>68% of consumers consult friends and family before purchasing home electronics </a:t>
            </a:r>
            <a:br>
              <a:rPr lang="en-US" altLang="en-US" sz="2800">
                <a:solidFill>
                  <a:srgbClr val="C00000"/>
                </a:solidFill>
              </a:rPr>
            </a:br>
            <a:r>
              <a:rPr lang="en-US" altLang="en-US" sz="1600"/>
              <a:t>(Burke 2003)</a:t>
            </a:r>
          </a:p>
        </p:txBody>
      </p:sp>
      <p:sp>
        <p:nvSpPr>
          <p:cNvPr id="4110" name="Freeform 17"/>
          <p:cNvSpPr>
            <a:spLocks/>
          </p:cNvSpPr>
          <p:nvPr/>
        </p:nvSpPr>
        <p:spPr bwMode="auto">
          <a:xfrm>
            <a:off x="2438400" y="3886200"/>
            <a:ext cx="457200" cy="457200"/>
          </a:xfrm>
          <a:custGeom>
            <a:avLst/>
            <a:gdLst>
              <a:gd name="T0" fmla="*/ 0 w 288"/>
              <a:gd name="T1" fmla="*/ 0 h 288"/>
              <a:gd name="T2" fmla="*/ 144 w 288"/>
              <a:gd name="T3" fmla="*/ 192 h 288"/>
              <a:gd name="T4" fmla="*/ 288 w 288"/>
              <a:gd name="T5" fmla="*/ 288 h 288"/>
              <a:gd name="T6" fmla="*/ 0 60000 65536"/>
              <a:gd name="T7" fmla="*/ 0 60000 65536"/>
              <a:gd name="T8" fmla="*/ 0 60000 65536"/>
              <a:gd name="T9" fmla="*/ 0 w 288"/>
              <a:gd name="T10" fmla="*/ 0 h 288"/>
              <a:gd name="T11" fmla="*/ 288 w 288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8" h="288">
                <a:moveTo>
                  <a:pt x="0" y="0"/>
                </a:moveTo>
                <a:cubicBezTo>
                  <a:pt x="48" y="72"/>
                  <a:pt x="96" y="144"/>
                  <a:pt x="144" y="192"/>
                </a:cubicBezTo>
                <a:cubicBezTo>
                  <a:pt x="192" y="240"/>
                  <a:pt x="240" y="264"/>
                  <a:pt x="288" y="288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11" name="Freeform 18"/>
          <p:cNvSpPr>
            <a:spLocks/>
          </p:cNvSpPr>
          <p:nvPr/>
        </p:nvSpPr>
        <p:spPr bwMode="auto">
          <a:xfrm>
            <a:off x="3657600" y="4114800"/>
            <a:ext cx="381000" cy="609600"/>
          </a:xfrm>
          <a:custGeom>
            <a:avLst/>
            <a:gdLst>
              <a:gd name="T0" fmla="*/ 240 w 240"/>
              <a:gd name="T1" fmla="*/ 0 h 384"/>
              <a:gd name="T2" fmla="*/ 192 w 240"/>
              <a:gd name="T3" fmla="*/ 288 h 384"/>
              <a:gd name="T4" fmla="*/ 0 w 240"/>
              <a:gd name="T5" fmla="*/ 384 h 384"/>
              <a:gd name="T6" fmla="*/ 0 60000 65536"/>
              <a:gd name="T7" fmla="*/ 0 60000 65536"/>
              <a:gd name="T8" fmla="*/ 0 60000 65536"/>
              <a:gd name="T9" fmla="*/ 0 w 240"/>
              <a:gd name="T10" fmla="*/ 0 h 384"/>
              <a:gd name="T11" fmla="*/ 240 w 240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384">
                <a:moveTo>
                  <a:pt x="240" y="0"/>
                </a:moveTo>
                <a:cubicBezTo>
                  <a:pt x="236" y="112"/>
                  <a:pt x="232" y="224"/>
                  <a:pt x="192" y="288"/>
                </a:cubicBezTo>
                <a:cubicBezTo>
                  <a:pt x="152" y="352"/>
                  <a:pt x="76" y="368"/>
                  <a:pt x="0" y="384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12" name="Footer Placeholder 1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4113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2742FD8-62AC-44DC-A3F7-A32D3587DDD9}" type="slidenum">
              <a:rPr lang="en-US" altLang="en-US"/>
              <a:pPr/>
              <a:t>52</a:t>
            </a:fld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altLang="en-US" smtClean="0"/>
              <a:t>Viral Marketing: Not spreading virally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94% of users make first recommendation without having received one previously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Size of giant connected component increases from 1% to 2.5% of the network (100,420 users) – small!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Some sub-communities are better connected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24% out of 18,000 users for westerns on DVD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26% of 25,000 for classics on DVD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19% of 47,000 for anime (Japanese animated film) on DVD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Others are just as disconnected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3% of 180,000 home and gardening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2-7% for children’s and fitness DVDs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/>
          </a:p>
        </p:txBody>
      </p:sp>
      <p:sp>
        <p:nvSpPr>
          <p:cNvPr id="5734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5734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DE31FABE-9131-488F-97DC-FE8FE9ABFAFD}" type="slidenum">
              <a:rPr lang="en-US" altLang="en-US"/>
              <a:pPr/>
              <a:t>53</a:t>
            </a:fld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Viral Marketing: Consequences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458200" cy="5334000"/>
          </a:xfrm>
        </p:spPr>
        <p:txBody>
          <a:bodyPr rtlCol="0">
            <a:normAutofit fontScale="700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dirty="0" smtClean="0">
                <a:solidFill>
                  <a:srgbClr val="C00000"/>
                </a:solidFill>
              </a:rPr>
              <a:t>Products suited for Viral Marketing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small and tightly knit community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few reviews, senders, and recipients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but sending more recommendations helps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pricey products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rating doesn’t play as much of a role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dirty="0" smtClean="0">
                <a:solidFill>
                  <a:srgbClr val="C00000"/>
                </a:solidFill>
              </a:rPr>
              <a:t>Observations for future diffusion models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purchase decision more complex than threshold or simple infection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cs typeface="Arial" pitchFamily="34" charset="0"/>
              </a:rPr>
              <a:t>influence saturates as the number of contacts expands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cs typeface="Arial" pitchFamily="34" charset="0"/>
              </a:rPr>
              <a:t>links user effectiveness if they are overused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endParaRPr lang="en-US" dirty="0" smtClean="0">
              <a:cs typeface="Arial" pitchFamily="34" charset="0"/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dirty="0" smtClean="0">
                <a:solidFill>
                  <a:srgbClr val="C00000"/>
                </a:solidFill>
                <a:cs typeface="Arial" pitchFamily="34" charset="0"/>
              </a:rPr>
              <a:t>Conditions for successful recommendations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cs typeface="Arial" pitchFamily="34" charset="0"/>
              </a:rPr>
              <a:t>professional and organizational contexts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cs typeface="Arial" pitchFamily="34" charset="0"/>
              </a:rPr>
              <a:t>discounts on expensive items</a:t>
            </a: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cs typeface="Arial" pitchFamily="34" charset="0"/>
              </a:rPr>
              <a:t>small, tightly knit communities</a:t>
            </a:r>
            <a:endParaRPr lang="en-US" dirty="0" smtClean="0"/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5837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6AC5EF5-ABE4-45DE-ABCF-8DC45F4A5E7F}" type="slidenum">
              <a:rPr lang="en-US" altLang="en-US"/>
              <a:pPr/>
              <a:t>54</a:t>
            </a:fld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How Do Cascades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4648200" cy="16002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How big are cascades?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What are the building blocks of cascades?</a:t>
            </a:r>
          </a:p>
        </p:txBody>
      </p:sp>
      <p:pic>
        <p:nvPicPr>
          <p:cNvPr id="5" name="Picture 4" descr="recnetwork2"/>
          <p:cNvPicPr>
            <a:picLocks noChangeAspect="1" noChangeArrowheads="1"/>
          </p:cNvPicPr>
          <p:nvPr/>
        </p:nvPicPr>
        <p:blipFill>
          <a:blip r:embed="rId2"/>
          <a:srcRect l="1161" r="54816" b="14296"/>
          <a:stretch>
            <a:fillRect/>
          </a:stretch>
        </p:blipFill>
        <p:spPr bwMode="auto">
          <a:xfrm>
            <a:off x="5132106" y="1402385"/>
            <a:ext cx="4011894" cy="481561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59397" name="Picture 7" descr="smallburs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24275"/>
            <a:ext cx="44958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Box 6"/>
          <p:cNvSpPr txBox="1">
            <a:spLocks noChangeArrowheads="1"/>
          </p:cNvSpPr>
          <p:nvPr/>
        </p:nvSpPr>
        <p:spPr bwMode="auto">
          <a:xfrm>
            <a:off x="1143000" y="6019800"/>
            <a:ext cx="3044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/>
              <a:t>Medical guide book</a:t>
            </a:r>
          </a:p>
        </p:txBody>
      </p:sp>
      <p:sp>
        <p:nvSpPr>
          <p:cNvPr id="59399" name="TextBox 7"/>
          <p:cNvSpPr txBox="1">
            <a:spLocks noChangeArrowheads="1"/>
          </p:cNvSpPr>
          <p:nvPr/>
        </p:nvSpPr>
        <p:spPr bwMode="auto">
          <a:xfrm>
            <a:off x="6705600" y="6096000"/>
            <a:ext cx="827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/>
              <a:t>DVD</a:t>
            </a:r>
            <a:endParaRPr lang="en-US" altLang="en-US" sz="2000"/>
          </a:p>
        </p:txBody>
      </p:sp>
      <p:sp>
        <p:nvSpPr>
          <p:cNvPr id="59400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59401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0B1FB2B-31F8-4160-B7CA-84475B89C3E3}" type="slidenum">
              <a:rPr lang="en-US" altLang="en-US"/>
              <a:pPr/>
              <a:t>55</a:t>
            </a:fld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Given a (social) network</a:t>
            </a:r>
          </a:p>
          <a:p>
            <a:pPr>
              <a:lnSpc>
                <a:spcPct val="90000"/>
              </a:lnSpc>
            </a:pPr>
            <a:r>
              <a:rPr lang="en-US" altLang="en-US" smtClean="0"/>
              <a:t>A process by spreading over the network creates a graph (a tree)</a:t>
            </a: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Cascades as Graphs</a:t>
            </a:r>
          </a:p>
        </p:txBody>
      </p:sp>
      <p:sp>
        <p:nvSpPr>
          <p:cNvPr id="60420" name="Line 32"/>
          <p:cNvSpPr>
            <a:spLocks noChangeShapeType="1"/>
          </p:cNvSpPr>
          <p:nvPr/>
        </p:nvSpPr>
        <p:spPr bwMode="auto">
          <a:xfrm>
            <a:off x="2895600" y="4054475"/>
            <a:ext cx="66675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1" name="Line 31"/>
          <p:cNvSpPr>
            <a:spLocks noChangeShapeType="1"/>
          </p:cNvSpPr>
          <p:nvPr/>
        </p:nvSpPr>
        <p:spPr bwMode="auto">
          <a:xfrm flipV="1">
            <a:off x="2895600" y="4333875"/>
            <a:ext cx="66675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2" name="Line 30"/>
          <p:cNvSpPr>
            <a:spLocks noChangeShapeType="1"/>
          </p:cNvSpPr>
          <p:nvPr/>
        </p:nvSpPr>
        <p:spPr bwMode="auto">
          <a:xfrm flipH="1">
            <a:off x="3562350" y="3962400"/>
            <a:ext cx="381000" cy="371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3" name="Line 5"/>
          <p:cNvSpPr>
            <a:spLocks noChangeShapeType="1"/>
          </p:cNvSpPr>
          <p:nvPr/>
        </p:nvSpPr>
        <p:spPr bwMode="auto">
          <a:xfrm>
            <a:off x="2324100" y="3775075"/>
            <a:ext cx="57150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4" name="Line 6"/>
          <p:cNvSpPr>
            <a:spLocks noChangeShapeType="1"/>
          </p:cNvSpPr>
          <p:nvPr/>
        </p:nvSpPr>
        <p:spPr bwMode="auto">
          <a:xfrm flipV="1">
            <a:off x="2895600" y="3683000"/>
            <a:ext cx="571500" cy="371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5" name="Line 7"/>
          <p:cNvSpPr>
            <a:spLocks noChangeShapeType="1"/>
          </p:cNvSpPr>
          <p:nvPr/>
        </p:nvSpPr>
        <p:spPr bwMode="auto">
          <a:xfrm flipV="1">
            <a:off x="3467100" y="3495675"/>
            <a:ext cx="381000" cy="187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6" name="Line 8"/>
          <p:cNvSpPr>
            <a:spLocks noChangeShapeType="1"/>
          </p:cNvSpPr>
          <p:nvPr/>
        </p:nvSpPr>
        <p:spPr bwMode="auto">
          <a:xfrm>
            <a:off x="2895600" y="4054475"/>
            <a:ext cx="0" cy="55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7" name="Line 9"/>
          <p:cNvSpPr>
            <a:spLocks noChangeShapeType="1"/>
          </p:cNvSpPr>
          <p:nvPr/>
        </p:nvSpPr>
        <p:spPr bwMode="auto">
          <a:xfrm flipV="1">
            <a:off x="2228850" y="4054475"/>
            <a:ext cx="66675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8" name="Line 10"/>
          <p:cNvSpPr>
            <a:spLocks noChangeShapeType="1"/>
          </p:cNvSpPr>
          <p:nvPr/>
        </p:nvSpPr>
        <p:spPr bwMode="auto">
          <a:xfrm>
            <a:off x="2228850" y="4333875"/>
            <a:ext cx="66675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9" name="Line 11"/>
          <p:cNvSpPr>
            <a:spLocks noChangeShapeType="1"/>
          </p:cNvSpPr>
          <p:nvPr/>
        </p:nvSpPr>
        <p:spPr bwMode="auto">
          <a:xfrm flipV="1">
            <a:off x="2324100" y="3403600"/>
            <a:ext cx="571500" cy="371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0" name="Line 12"/>
          <p:cNvSpPr>
            <a:spLocks noChangeShapeType="1"/>
          </p:cNvSpPr>
          <p:nvPr/>
        </p:nvSpPr>
        <p:spPr bwMode="auto">
          <a:xfrm>
            <a:off x="2895600" y="3403600"/>
            <a:ext cx="57150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1" name="Line 13"/>
          <p:cNvSpPr>
            <a:spLocks noChangeShapeType="1"/>
          </p:cNvSpPr>
          <p:nvPr/>
        </p:nvSpPr>
        <p:spPr bwMode="auto">
          <a:xfrm>
            <a:off x="2895600" y="4613275"/>
            <a:ext cx="571500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2" name="Line 14"/>
          <p:cNvSpPr>
            <a:spLocks noChangeShapeType="1"/>
          </p:cNvSpPr>
          <p:nvPr/>
        </p:nvSpPr>
        <p:spPr bwMode="auto">
          <a:xfrm>
            <a:off x="3467100" y="3683000"/>
            <a:ext cx="95250" cy="650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3" name="Oval 15"/>
          <p:cNvSpPr>
            <a:spLocks noChangeArrowheads="1"/>
          </p:cNvSpPr>
          <p:nvPr/>
        </p:nvSpPr>
        <p:spPr bwMode="auto">
          <a:xfrm>
            <a:off x="2228850" y="3683000"/>
            <a:ext cx="190500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4" name="Oval 16"/>
          <p:cNvSpPr>
            <a:spLocks noChangeArrowheads="1"/>
          </p:cNvSpPr>
          <p:nvPr/>
        </p:nvSpPr>
        <p:spPr bwMode="auto">
          <a:xfrm>
            <a:off x="2133600" y="4241800"/>
            <a:ext cx="190500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5" name="Oval 17"/>
          <p:cNvSpPr>
            <a:spLocks noChangeArrowheads="1"/>
          </p:cNvSpPr>
          <p:nvPr/>
        </p:nvSpPr>
        <p:spPr bwMode="auto">
          <a:xfrm>
            <a:off x="2800350" y="3962400"/>
            <a:ext cx="190500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6" name="Oval 18"/>
          <p:cNvSpPr>
            <a:spLocks noChangeArrowheads="1"/>
          </p:cNvSpPr>
          <p:nvPr/>
        </p:nvSpPr>
        <p:spPr bwMode="auto">
          <a:xfrm>
            <a:off x="2800350" y="4521200"/>
            <a:ext cx="190500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7" name="Oval 19"/>
          <p:cNvSpPr>
            <a:spLocks noChangeArrowheads="1"/>
          </p:cNvSpPr>
          <p:nvPr/>
        </p:nvSpPr>
        <p:spPr bwMode="auto">
          <a:xfrm>
            <a:off x="3371850" y="3589338"/>
            <a:ext cx="190500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8" name="Oval 20"/>
          <p:cNvSpPr>
            <a:spLocks noChangeArrowheads="1"/>
          </p:cNvSpPr>
          <p:nvPr/>
        </p:nvSpPr>
        <p:spPr bwMode="auto">
          <a:xfrm>
            <a:off x="3467100" y="4241800"/>
            <a:ext cx="190500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9" name="Oval 21"/>
          <p:cNvSpPr>
            <a:spLocks noChangeArrowheads="1"/>
          </p:cNvSpPr>
          <p:nvPr/>
        </p:nvSpPr>
        <p:spPr bwMode="auto">
          <a:xfrm>
            <a:off x="2800350" y="3309938"/>
            <a:ext cx="190500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40" name="Oval 22"/>
          <p:cNvSpPr>
            <a:spLocks noChangeArrowheads="1"/>
          </p:cNvSpPr>
          <p:nvPr/>
        </p:nvSpPr>
        <p:spPr bwMode="auto">
          <a:xfrm>
            <a:off x="3371850" y="4800600"/>
            <a:ext cx="190500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41" name="Oval 23"/>
          <p:cNvSpPr>
            <a:spLocks noChangeArrowheads="1"/>
          </p:cNvSpPr>
          <p:nvPr/>
        </p:nvSpPr>
        <p:spPr bwMode="auto">
          <a:xfrm>
            <a:off x="3752850" y="3403600"/>
            <a:ext cx="190500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42" name="Line 24"/>
          <p:cNvSpPr>
            <a:spLocks noChangeShapeType="1"/>
          </p:cNvSpPr>
          <p:nvPr/>
        </p:nvSpPr>
        <p:spPr bwMode="auto">
          <a:xfrm flipV="1">
            <a:off x="3943350" y="3775075"/>
            <a:ext cx="381000" cy="187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43" name="Line 25"/>
          <p:cNvSpPr>
            <a:spLocks noChangeShapeType="1"/>
          </p:cNvSpPr>
          <p:nvPr/>
        </p:nvSpPr>
        <p:spPr bwMode="auto">
          <a:xfrm>
            <a:off x="3943350" y="3962400"/>
            <a:ext cx="95250" cy="650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44" name="Oval 26"/>
          <p:cNvSpPr>
            <a:spLocks noChangeArrowheads="1"/>
          </p:cNvSpPr>
          <p:nvPr/>
        </p:nvSpPr>
        <p:spPr bwMode="auto">
          <a:xfrm>
            <a:off x="3848100" y="3868738"/>
            <a:ext cx="190500" cy="185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45" name="Oval 27"/>
          <p:cNvSpPr>
            <a:spLocks noChangeArrowheads="1"/>
          </p:cNvSpPr>
          <p:nvPr/>
        </p:nvSpPr>
        <p:spPr bwMode="auto">
          <a:xfrm>
            <a:off x="3943350" y="4521200"/>
            <a:ext cx="190500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46" name="Oval 29"/>
          <p:cNvSpPr>
            <a:spLocks noChangeArrowheads="1"/>
          </p:cNvSpPr>
          <p:nvPr/>
        </p:nvSpPr>
        <p:spPr bwMode="auto">
          <a:xfrm>
            <a:off x="4229100" y="3683000"/>
            <a:ext cx="190500" cy="1857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2369" name="Oval 33"/>
          <p:cNvSpPr>
            <a:spLocks noChangeArrowheads="1"/>
          </p:cNvSpPr>
          <p:nvPr/>
        </p:nvSpPr>
        <p:spPr bwMode="auto">
          <a:xfrm>
            <a:off x="2133600" y="4241800"/>
            <a:ext cx="190500" cy="1857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142371" name="Line 35"/>
          <p:cNvSpPr>
            <a:spLocks noChangeShapeType="1"/>
          </p:cNvSpPr>
          <p:nvPr/>
        </p:nvSpPr>
        <p:spPr bwMode="auto">
          <a:xfrm flipV="1">
            <a:off x="2322513" y="4086225"/>
            <a:ext cx="488950" cy="21272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72" name="Line 36"/>
          <p:cNvSpPr>
            <a:spLocks noChangeShapeType="1"/>
          </p:cNvSpPr>
          <p:nvPr/>
        </p:nvSpPr>
        <p:spPr bwMode="auto">
          <a:xfrm>
            <a:off x="2320925" y="4370388"/>
            <a:ext cx="488950" cy="20637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74" name="Oval 38"/>
          <p:cNvSpPr>
            <a:spLocks noChangeArrowheads="1"/>
          </p:cNvSpPr>
          <p:nvPr/>
        </p:nvSpPr>
        <p:spPr bwMode="auto">
          <a:xfrm>
            <a:off x="2800350" y="3965575"/>
            <a:ext cx="190500" cy="1857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142375" name="Line 39"/>
          <p:cNvSpPr>
            <a:spLocks noChangeShapeType="1"/>
          </p:cNvSpPr>
          <p:nvPr/>
        </p:nvSpPr>
        <p:spPr bwMode="auto">
          <a:xfrm flipV="1">
            <a:off x="2982913" y="3735388"/>
            <a:ext cx="401637" cy="2682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76" name="Line 40"/>
          <p:cNvSpPr>
            <a:spLocks noChangeShapeType="1"/>
          </p:cNvSpPr>
          <p:nvPr/>
        </p:nvSpPr>
        <p:spPr bwMode="auto">
          <a:xfrm>
            <a:off x="2987675" y="4094163"/>
            <a:ext cx="488950" cy="20637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77" name="Line 41"/>
          <p:cNvSpPr>
            <a:spLocks noChangeShapeType="1"/>
          </p:cNvSpPr>
          <p:nvPr/>
        </p:nvSpPr>
        <p:spPr bwMode="auto">
          <a:xfrm flipH="1">
            <a:off x="2892425" y="4154488"/>
            <a:ext cx="0" cy="36195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79" name="Oval 43"/>
          <p:cNvSpPr>
            <a:spLocks noChangeArrowheads="1"/>
          </p:cNvSpPr>
          <p:nvPr/>
        </p:nvSpPr>
        <p:spPr bwMode="auto">
          <a:xfrm>
            <a:off x="2797175" y="4521200"/>
            <a:ext cx="190500" cy="1857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142380" name="Line 44"/>
          <p:cNvSpPr>
            <a:spLocks noChangeShapeType="1"/>
          </p:cNvSpPr>
          <p:nvPr/>
        </p:nvSpPr>
        <p:spPr bwMode="auto">
          <a:xfrm flipV="1">
            <a:off x="2989263" y="4370388"/>
            <a:ext cx="484187" cy="21113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82" name="Line 46"/>
          <p:cNvSpPr>
            <a:spLocks noChangeShapeType="1"/>
          </p:cNvSpPr>
          <p:nvPr/>
        </p:nvSpPr>
        <p:spPr bwMode="auto">
          <a:xfrm>
            <a:off x="2981325" y="4664075"/>
            <a:ext cx="392113" cy="18891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83" name="Oval 47"/>
          <p:cNvSpPr>
            <a:spLocks noChangeArrowheads="1"/>
          </p:cNvSpPr>
          <p:nvPr/>
        </p:nvSpPr>
        <p:spPr bwMode="auto">
          <a:xfrm>
            <a:off x="3470275" y="4243388"/>
            <a:ext cx="190500" cy="18573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142395" name="Oval 59"/>
          <p:cNvSpPr>
            <a:spLocks noChangeArrowheads="1"/>
          </p:cNvSpPr>
          <p:nvPr/>
        </p:nvSpPr>
        <p:spPr bwMode="auto">
          <a:xfrm>
            <a:off x="3371850" y="4795838"/>
            <a:ext cx="190500" cy="18573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142396" name="Oval 60"/>
          <p:cNvSpPr>
            <a:spLocks noChangeArrowheads="1"/>
          </p:cNvSpPr>
          <p:nvPr/>
        </p:nvSpPr>
        <p:spPr bwMode="auto">
          <a:xfrm>
            <a:off x="3371850" y="3589338"/>
            <a:ext cx="190500" cy="18573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/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5484813" y="3390900"/>
            <a:ext cx="1527175" cy="1392238"/>
            <a:chOff x="3468" y="2819"/>
            <a:chExt cx="962" cy="877"/>
          </a:xfrm>
        </p:grpSpPr>
        <p:sp>
          <p:nvSpPr>
            <p:cNvPr id="60466" name="Oval 75"/>
            <p:cNvSpPr>
              <a:spLocks noChangeArrowheads="1"/>
            </p:cNvSpPr>
            <p:nvPr/>
          </p:nvSpPr>
          <p:spPr bwMode="auto">
            <a:xfrm>
              <a:off x="3468" y="3230"/>
              <a:ext cx="120" cy="11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0467" name="Line 76"/>
            <p:cNvSpPr>
              <a:spLocks noChangeShapeType="1"/>
            </p:cNvSpPr>
            <p:nvPr/>
          </p:nvSpPr>
          <p:spPr bwMode="auto">
            <a:xfrm flipV="1">
              <a:off x="3587" y="3132"/>
              <a:ext cx="308" cy="134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8" name="Line 77"/>
            <p:cNvSpPr>
              <a:spLocks noChangeShapeType="1"/>
            </p:cNvSpPr>
            <p:nvPr/>
          </p:nvSpPr>
          <p:spPr bwMode="auto">
            <a:xfrm>
              <a:off x="3586" y="3311"/>
              <a:ext cx="308" cy="13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Oval 78"/>
            <p:cNvSpPr>
              <a:spLocks noChangeArrowheads="1"/>
            </p:cNvSpPr>
            <p:nvPr/>
          </p:nvSpPr>
          <p:spPr bwMode="auto">
            <a:xfrm>
              <a:off x="3888" y="3056"/>
              <a:ext cx="120" cy="11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0470" name="Line 79"/>
            <p:cNvSpPr>
              <a:spLocks noChangeShapeType="1"/>
            </p:cNvSpPr>
            <p:nvPr/>
          </p:nvSpPr>
          <p:spPr bwMode="auto">
            <a:xfrm flipV="1">
              <a:off x="4003" y="2911"/>
              <a:ext cx="253" cy="169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Line 80"/>
            <p:cNvSpPr>
              <a:spLocks noChangeShapeType="1"/>
            </p:cNvSpPr>
            <p:nvPr/>
          </p:nvSpPr>
          <p:spPr bwMode="auto">
            <a:xfrm>
              <a:off x="4006" y="3137"/>
              <a:ext cx="308" cy="130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Line 81"/>
            <p:cNvSpPr>
              <a:spLocks noChangeShapeType="1"/>
            </p:cNvSpPr>
            <p:nvPr/>
          </p:nvSpPr>
          <p:spPr bwMode="auto">
            <a:xfrm flipH="1">
              <a:off x="3946" y="3175"/>
              <a:ext cx="0" cy="228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Oval 82"/>
            <p:cNvSpPr>
              <a:spLocks noChangeArrowheads="1"/>
            </p:cNvSpPr>
            <p:nvPr/>
          </p:nvSpPr>
          <p:spPr bwMode="auto">
            <a:xfrm>
              <a:off x="3886" y="3406"/>
              <a:ext cx="120" cy="11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0474" name="Line 83"/>
            <p:cNvSpPr>
              <a:spLocks noChangeShapeType="1"/>
            </p:cNvSpPr>
            <p:nvPr/>
          </p:nvSpPr>
          <p:spPr bwMode="auto">
            <a:xfrm flipV="1">
              <a:off x="4007" y="3311"/>
              <a:ext cx="305" cy="133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5" name="Line 84"/>
            <p:cNvSpPr>
              <a:spLocks noChangeShapeType="1"/>
            </p:cNvSpPr>
            <p:nvPr/>
          </p:nvSpPr>
          <p:spPr bwMode="auto">
            <a:xfrm>
              <a:off x="4002" y="3496"/>
              <a:ext cx="247" cy="119"/>
            </a:xfrm>
            <a:prstGeom prst="lin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6" name="Oval 85"/>
            <p:cNvSpPr>
              <a:spLocks noChangeArrowheads="1"/>
            </p:cNvSpPr>
            <p:nvPr/>
          </p:nvSpPr>
          <p:spPr bwMode="auto">
            <a:xfrm>
              <a:off x="4310" y="3231"/>
              <a:ext cx="120" cy="11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0477" name="Oval 86"/>
            <p:cNvSpPr>
              <a:spLocks noChangeArrowheads="1"/>
            </p:cNvSpPr>
            <p:nvPr/>
          </p:nvSpPr>
          <p:spPr bwMode="auto">
            <a:xfrm>
              <a:off x="4248" y="3579"/>
              <a:ext cx="120" cy="11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  <p:sp>
          <p:nvSpPr>
            <p:cNvPr id="60478" name="Oval 87"/>
            <p:cNvSpPr>
              <a:spLocks noChangeArrowheads="1"/>
            </p:cNvSpPr>
            <p:nvPr/>
          </p:nvSpPr>
          <p:spPr bwMode="auto">
            <a:xfrm>
              <a:off x="4248" y="2819"/>
              <a:ext cx="120" cy="11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en-US"/>
            </a:p>
          </p:txBody>
        </p:sp>
      </p:grpSp>
      <p:sp>
        <p:nvSpPr>
          <p:cNvPr id="142425" name="Text Box 89"/>
          <p:cNvSpPr txBox="1">
            <a:spLocks noChangeArrowheads="1"/>
          </p:cNvSpPr>
          <p:nvPr/>
        </p:nvSpPr>
        <p:spPr bwMode="auto">
          <a:xfrm>
            <a:off x="5257800" y="4884738"/>
            <a:ext cx="26717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2400">
                <a:solidFill>
                  <a:srgbClr val="C00000"/>
                </a:solidFill>
              </a:rPr>
              <a:t>Cascade </a:t>
            </a:r>
          </a:p>
          <a:p>
            <a:pPr algn="ctr"/>
            <a:r>
              <a:rPr lang="en-US" altLang="en-US" sz="2400"/>
              <a:t>(propagation graph)</a:t>
            </a:r>
          </a:p>
        </p:txBody>
      </p:sp>
      <p:sp>
        <p:nvSpPr>
          <p:cNvPr id="60462" name="Text Box 90"/>
          <p:cNvSpPr txBox="1">
            <a:spLocks noChangeArrowheads="1"/>
          </p:cNvSpPr>
          <p:nvPr/>
        </p:nvSpPr>
        <p:spPr bwMode="auto">
          <a:xfrm>
            <a:off x="2057400" y="5024438"/>
            <a:ext cx="20177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Social network</a:t>
            </a:r>
          </a:p>
        </p:txBody>
      </p:sp>
      <p:sp>
        <p:nvSpPr>
          <p:cNvPr id="60463" name="Footer Placeholder 6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030538" y="5867400"/>
            <a:ext cx="3141662" cy="52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/>
              <a:t>Let’s count cascades</a:t>
            </a:r>
            <a:endParaRPr lang="en-US" sz="2800" dirty="0"/>
          </a:p>
        </p:txBody>
      </p:sp>
      <p:sp>
        <p:nvSpPr>
          <p:cNvPr id="60465" name="Slide Number Placeholder 6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2B3022C4-3A5C-4CE6-817C-95C053B6A0B3}" type="slidenum">
              <a:rPr lang="en-US" altLang="en-US"/>
              <a:pPr/>
              <a:t>56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69" grpId="0" animBg="1"/>
      <p:bldP spid="142371" grpId="0" animBg="1"/>
      <p:bldP spid="142372" grpId="0" animBg="1"/>
      <p:bldP spid="142374" grpId="0" animBg="1"/>
      <p:bldP spid="142375" grpId="0" animBg="1"/>
      <p:bldP spid="142376" grpId="0" animBg="1"/>
      <p:bldP spid="142377" grpId="0" animBg="1"/>
      <p:bldP spid="142379" grpId="0" animBg="1"/>
      <p:bldP spid="142380" grpId="0" animBg="1"/>
      <p:bldP spid="142382" grpId="0" animBg="1"/>
      <p:bldP spid="142383" grpId="0" animBg="1"/>
      <p:bldP spid="142395" grpId="0" animBg="1"/>
      <p:bldP spid="142396" grpId="0" animBg="1"/>
      <p:bldP spid="1424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524000"/>
            <a:ext cx="8229600" cy="48006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Bef>
                <a:spcPct val="3000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dirty="0"/>
              <a:t>	  is the most common cascade </a:t>
            </a:r>
            <a:r>
              <a:rPr lang="en-US" dirty="0" err="1"/>
              <a:t>subgraph</a:t>
            </a:r>
            <a:endParaRPr lang="en-US" dirty="0"/>
          </a:p>
          <a:p>
            <a:pPr fontAlgn="auto">
              <a:spcBef>
                <a:spcPct val="30000"/>
              </a:spcBef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/>
              <a:t>It accounts for ~75% cascades in books, CD and VHS, only 12% of DVD cascades</a:t>
            </a:r>
          </a:p>
          <a:p>
            <a:pPr fontAlgn="auto">
              <a:spcBef>
                <a:spcPct val="30000"/>
              </a:spcBef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dirty="0"/>
              <a:t> 	  is 6 (1.2 for DVD) times more frequent than</a:t>
            </a:r>
          </a:p>
          <a:p>
            <a:pPr fontAlgn="auto">
              <a:spcBef>
                <a:spcPct val="30000"/>
              </a:spcBef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/>
              <a:t>For DVDs          is more frequent than</a:t>
            </a:r>
          </a:p>
          <a:p>
            <a:pPr fontAlgn="auto">
              <a:spcBef>
                <a:spcPct val="30000"/>
              </a:spcBef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/>
              <a:t>Chains (            </a:t>
            </a:r>
            <a:r>
              <a:rPr lang="en-US" dirty="0" smtClean="0"/>
              <a:t> ) </a:t>
            </a:r>
            <a:r>
              <a:rPr lang="en-US" dirty="0"/>
              <a:t>are more frequent than </a:t>
            </a:r>
          </a:p>
          <a:p>
            <a:pPr fontAlgn="auto">
              <a:spcBef>
                <a:spcPct val="30000"/>
              </a:spcBef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/>
              <a:t>               is more frequent than a collision (       )          (but collision has </a:t>
            </a:r>
            <a:r>
              <a:rPr lang="en-US" dirty="0">
                <a:solidFill>
                  <a:srgbClr val="C00000"/>
                </a:solidFill>
              </a:rPr>
              <a:t>less edges</a:t>
            </a:r>
            <a:r>
              <a:rPr lang="en-US" dirty="0"/>
              <a:t>)</a:t>
            </a:r>
          </a:p>
          <a:p>
            <a:pPr fontAlgn="auto">
              <a:spcBef>
                <a:spcPct val="30000"/>
              </a:spcBef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/>
              <a:t>Late split (             ) is more frequent than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Viral Marketing: Frequent Cascades</a:t>
            </a:r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35125"/>
            <a:ext cx="72866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3048000"/>
            <a:ext cx="69215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363" y="3048000"/>
            <a:ext cx="6556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713" y="3505200"/>
            <a:ext cx="801687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8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11550"/>
            <a:ext cx="8763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9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4225925"/>
            <a:ext cx="10969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0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114800"/>
            <a:ext cx="6556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1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62500"/>
            <a:ext cx="11350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2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724400"/>
            <a:ext cx="6556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3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638800"/>
            <a:ext cx="1171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4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715000"/>
            <a:ext cx="113506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55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61456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DDDFDCD0-B718-4E42-8F6B-37809211F90A}" type="slidenum">
              <a:rPr lang="en-US" altLang="en-US"/>
              <a:pPr/>
              <a:t>57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Viral Marketing Cascades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z="2600" smtClean="0"/>
              <a:t>Stars (“no propagation”)</a:t>
            </a:r>
          </a:p>
          <a:p>
            <a:pPr lvl="1"/>
            <a:endParaRPr lang="en-US" altLang="en-US" sz="2200" smtClean="0"/>
          </a:p>
          <a:p>
            <a:endParaRPr lang="en-US" altLang="en-US" sz="2600" smtClean="0"/>
          </a:p>
          <a:p>
            <a:r>
              <a:rPr lang="en-US" altLang="en-US" sz="2600" smtClean="0"/>
              <a:t>Bipartite cores (“common friends”)</a:t>
            </a:r>
          </a:p>
          <a:p>
            <a:pPr lvl="1"/>
            <a:endParaRPr lang="en-US" altLang="en-US" sz="2200" smtClean="0"/>
          </a:p>
          <a:p>
            <a:endParaRPr lang="en-US" altLang="en-US" sz="2600" smtClean="0"/>
          </a:p>
          <a:p>
            <a:r>
              <a:rPr lang="en-US" altLang="en-US" sz="2600" smtClean="0"/>
              <a:t>Nodes having same friends</a:t>
            </a:r>
            <a:endParaRPr lang="en-US" altLang="en-US" smtClean="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3352800"/>
            <a:ext cx="1282700" cy="99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950" y="4762500"/>
            <a:ext cx="146685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17621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4781550"/>
            <a:ext cx="15398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3" y="3649663"/>
            <a:ext cx="1982787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57400"/>
            <a:ext cx="24257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057400"/>
            <a:ext cx="17986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163" y="4953000"/>
            <a:ext cx="3754437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6" name="Rectangle 14"/>
          <p:cNvSpPr>
            <a:spLocks noChangeArrowheads="1"/>
          </p:cNvSpPr>
          <p:nvPr/>
        </p:nvSpPr>
        <p:spPr bwMode="auto">
          <a:xfrm>
            <a:off x="5257800" y="4572000"/>
            <a:ext cx="381000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/>
              <a:t>A complicated cascade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n"/>
            </a:pPr>
            <a:endParaRPr lang="en-US" altLang="en-US" sz="2000"/>
          </a:p>
          <a:p>
            <a:pPr lvl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</a:pPr>
            <a:endParaRPr lang="en-US" altLang="en-US" sz="2000"/>
          </a:p>
        </p:txBody>
      </p:sp>
      <p:sp>
        <p:nvSpPr>
          <p:cNvPr id="62477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62478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7D9A0AAF-1F26-41B7-9B68-F0973D521CAE}" type="slidenum">
              <a:rPr lang="en-US" altLang="en-US"/>
              <a:pPr/>
              <a:t>58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Information Cascades in Blogs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7244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GB" dirty="0" smtClean="0">
                <a:solidFill>
                  <a:srgbClr val="000000"/>
                </a:solidFill>
              </a:rPr>
              <a:t>Cascade shapes (ordered by frequency)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Cascades are mainly </a:t>
            </a:r>
            <a:r>
              <a:rPr lang="en-US" dirty="0" smtClean="0">
                <a:solidFill>
                  <a:srgbClr val="C00000"/>
                </a:solidFill>
              </a:rPr>
              <a:t>stars (trees)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Interesting relation between the cascade frequency and structure</a:t>
            </a:r>
          </a:p>
        </p:txBody>
      </p:sp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05013"/>
            <a:ext cx="8001000" cy="271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63494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9CCC7EBB-781E-4772-B1D5-29BBD9C82D65}" type="slidenum">
              <a:rPr lang="en-US" altLang="en-US"/>
              <a:pPr/>
              <a:t>59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Diffusion in 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953000"/>
          </a:xfrm>
        </p:spPr>
        <p:txBody>
          <a:bodyPr rtlCol="0">
            <a:normAutofit fontScale="85000"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A fundamental process in social networks: 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C00000"/>
                </a:solidFill>
              </a:rPr>
              <a:t>Behaviors that cascade from node to node like an epidemic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News, opinions, rumors, fads, urban legends, …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Word-of-mouth effects in marketing: rise of new websites, free web based services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Virus, disease propagation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Change in social priorities: smoking, recycling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Saturation news coverage: topic diffusion among bloggers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Internet-energized political campaigns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Cascading failures in financial markets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Localized effects: riots, people walking out of a lecture</a:t>
            </a:r>
            <a:endParaRPr lang="en-US" dirty="0"/>
          </a:p>
        </p:txBody>
      </p:sp>
      <p:sp>
        <p:nvSpPr>
          <p:cNvPr id="1331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0D60A34F-4643-41BE-B886-99B7A9E4BA0F}" type="slidenum">
              <a:rPr lang="en-US" altLang="en-US"/>
              <a:pPr/>
              <a:t>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Cascades: Shape and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7244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How do the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social context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the cascade shape and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frequency 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dirty="0" smtClean="0"/>
              <a:t>	relate?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What are characteristics that determine cascade frequency?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Why is it the case that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           is more frequent than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           is more frequent than </a:t>
            </a:r>
          </a:p>
        </p:txBody>
      </p:sp>
      <p:pic>
        <p:nvPicPr>
          <p:cNvPr id="645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400675"/>
            <a:ext cx="457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5318125"/>
            <a:ext cx="473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5791200"/>
            <a:ext cx="4905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5797550"/>
            <a:ext cx="4826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0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64521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713255C6-01AB-4D5D-B78E-F0ED40E1FD07}" type="slidenum">
              <a:rPr lang="en-US" altLang="en-US"/>
              <a:pPr/>
              <a:t>60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r>
              <a:rPr lang="en-US" altLang="en-US" smtClean="0"/>
              <a:t>Cascade Size: Viral Marketing – Books</a:t>
            </a:r>
          </a:p>
        </p:txBody>
      </p:sp>
      <p:sp>
        <p:nvSpPr>
          <p:cNvPr id="65539" name="Text Box 7"/>
          <p:cNvSpPr txBox="1">
            <a:spLocks noChangeArrowheads="1"/>
          </p:cNvSpPr>
          <p:nvPr/>
        </p:nvSpPr>
        <p:spPr bwMode="auto">
          <a:xfrm>
            <a:off x="5105400" y="16002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/>
          </a:p>
        </p:txBody>
      </p:sp>
      <p:sp>
        <p:nvSpPr>
          <p:cNvPr id="65540" name="Oval 5"/>
          <p:cNvSpPr>
            <a:spLocks noChangeArrowheads="1"/>
          </p:cNvSpPr>
          <p:nvPr/>
        </p:nvSpPr>
        <p:spPr bwMode="auto">
          <a:xfrm>
            <a:off x="4114800" y="2286000"/>
            <a:ext cx="533400" cy="381000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1" name="Freeform 6"/>
          <p:cNvSpPr>
            <a:spLocks/>
          </p:cNvSpPr>
          <p:nvPr/>
        </p:nvSpPr>
        <p:spPr bwMode="auto">
          <a:xfrm>
            <a:off x="4572000" y="2057400"/>
            <a:ext cx="381000" cy="228600"/>
          </a:xfrm>
          <a:custGeom>
            <a:avLst/>
            <a:gdLst>
              <a:gd name="T0" fmla="*/ 240 w 240"/>
              <a:gd name="T1" fmla="*/ 0 h 144"/>
              <a:gd name="T2" fmla="*/ 96 w 240"/>
              <a:gd name="T3" fmla="*/ 48 h 144"/>
              <a:gd name="T4" fmla="*/ 0 w 240"/>
              <a:gd name="T5" fmla="*/ 144 h 144"/>
              <a:gd name="T6" fmla="*/ 0 60000 65536"/>
              <a:gd name="T7" fmla="*/ 0 60000 65536"/>
              <a:gd name="T8" fmla="*/ 0 60000 65536"/>
              <a:gd name="T9" fmla="*/ 0 w 240"/>
              <a:gd name="T10" fmla="*/ 0 h 144"/>
              <a:gd name="T11" fmla="*/ 240 w 24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144">
                <a:moveTo>
                  <a:pt x="240" y="0"/>
                </a:moveTo>
                <a:cubicBezTo>
                  <a:pt x="188" y="12"/>
                  <a:pt x="136" y="24"/>
                  <a:pt x="96" y="48"/>
                </a:cubicBezTo>
                <a:cubicBezTo>
                  <a:pt x="56" y="72"/>
                  <a:pt x="28" y="108"/>
                  <a:pt x="0" y="144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2" name="Text Box 8"/>
          <p:cNvSpPr txBox="1">
            <a:spLocks noChangeArrowheads="1"/>
          </p:cNvSpPr>
          <p:nvPr/>
        </p:nvSpPr>
        <p:spPr bwMode="auto">
          <a:xfrm>
            <a:off x="4953000" y="1828800"/>
            <a:ext cx="159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/>
              <a:t>steep drop-off</a:t>
            </a:r>
          </a:p>
        </p:txBody>
      </p:sp>
      <p:sp>
        <p:nvSpPr>
          <p:cNvPr id="65543" name="Freeform 10"/>
          <p:cNvSpPr>
            <a:spLocks/>
          </p:cNvSpPr>
          <p:nvPr/>
        </p:nvSpPr>
        <p:spPr bwMode="auto">
          <a:xfrm>
            <a:off x="4953000" y="4343400"/>
            <a:ext cx="533400" cy="762000"/>
          </a:xfrm>
          <a:custGeom>
            <a:avLst/>
            <a:gdLst>
              <a:gd name="T0" fmla="*/ 336 w 336"/>
              <a:gd name="T1" fmla="*/ 0 h 480"/>
              <a:gd name="T2" fmla="*/ 96 w 336"/>
              <a:gd name="T3" fmla="*/ 192 h 480"/>
              <a:gd name="T4" fmla="*/ 0 w 336"/>
              <a:gd name="T5" fmla="*/ 480 h 480"/>
              <a:gd name="T6" fmla="*/ 0 60000 65536"/>
              <a:gd name="T7" fmla="*/ 0 60000 65536"/>
              <a:gd name="T8" fmla="*/ 0 60000 65536"/>
              <a:gd name="T9" fmla="*/ 0 w 336"/>
              <a:gd name="T10" fmla="*/ 0 h 480"/>
              <a:gd name="T11" fmla="*/ 336 w 336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" h="480">
                <a:moveTo>
                  <a:pt x="336" y="0"/>
                </a:moveTo>
                <a:cubicBezTo>
                  <a:pt x="244" y="56"/>
                  <a:pt x="152" y="112"/>
                  <a:pt x="96" y="192"/>
                </a:cubicBezTo>
                <a:cubicBezTo>
                  <a:pt x="40" y="272"/>
                  <a:pt x="20" y="376"/>
                  <a:pt x="0" y="480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4" name="Text Box 11"/>
          <p:cNvSpPr txBox="1">
            <a:spLocks noChangeArrowheads="1"/>
          </p:cNvSpPr>
          <p:nvPr/>
        </p:nvSpPr>
        <p:spPr bwMode="auto">
          <a:xfrm>
            <a:off x="5486400" y="4038600"/>
            <a:ext cx="2635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/>
              <a:t>very few large cascades</a:t>
            </a:r>
          </a:p>
        </p:txBody>
      </p:sp>
      <p:sp>
        <p:nvSpPr>
          <p:cNvPr id="65545" name="Text Box 12"/>
          <p:cNvSpPr txBox="1">
            <a:spLocks noChangeArrowheads="1"/>
          </p:cNvSpPr>
          <p:nvPr/>
        </p:nvSpPr>
        <p:spPr bwMode="auto">
          <a:xfrm>
            <a:off x="7070725" y="1789113"/>
            <a:ext cx="803275" cy="376237"/>
          </a:xfrm>
          <a:prstGeom prst="rect">
            <a:avLst/>
          </a:prstGeom>
          <a:noFill/>
          <a:ln w="9525" algn="ctr">
            <a:solidFill>
              <a:srgbClr val="9999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books</a:t>
            </a:r>
          </a:p>
        </p:txBody>
      </p:sp>
      <p:sp>
        <p:nvSpPr>
          <p:cNvPr id="65546" name="AutoShape 13"/>
          <p:cNvSpPr>
            <a:spLocks noChangeAspect="1" noChangeArrowheads="1" noTextEdit="1"/>
          </p:cNvSpPr>
          <p:nvPr/>
        </p:nvSpPr>
        <p:spPr bwMode="auto">
          <a:xfrm>
            <a:off x="1371600" y="2057400"/>
            <a:ext cx="4783138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7" name="Rectangle 17"/>
          <p:cNvSpPr>
            <a:spLocks noChangeArrowheads="1"/>
          </p:cNvSpPr>
          <p:nvPr/>
        </p:nvSpPr>
        <p:spPr bwMode="auto">
          <a:xfrm>
            <a:off x="1993900" y="2325688"/>
            <a:ext cx="3706813" cy="29241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8" name="Line 18"/>
          <p:cNvSpPr>
            <a:spLocks noChangeShapeType="1"/>
          </p:cNvSpPr>
          <p:nvPr/>
        </p:nvSpPr>
        <p:spPr bwMode="auto">
          <a:xfrm>
            <a:off x="1993900" y="5249863"/>
            <a:ext cx="37068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9" name="Line 19"/>
          <p:cNvSpPr>
            <a:spLocks noChangeShapeType="1"/>
          </p:cNvSpPr>
          <p:nvPr/>
        </p:nvSpPr>
        <p:spPr bwMode="auto">
          <a:xfrm flipV="1">
            <a:off x="1993900" y="2325688"/>
            <a:ext cx="1588" cy="2924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0" name="Line 20"/>
          <p:cNvSpPr>
            <a:spLocks noChangeShapeType="1"/>
          </p:cNvSpPr>
          <p:nvPr/>
        </p:nvSpPr>
        <p:spPr bwMode="auto">
          <a:xfrm flipV="1">
            <a:off x="1993900" y="5230813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1" name="Line 21"/>
          <p:cNvSpPr>
            <a:spLocks noChangeShapeType="1"/>
          </p:cNvSpPr>
          <p:nvPr/>
        </p:nvSpPr>
        <p:spPr bwMode="auto">
          <a:xfrm flipV="1">
            <a:off x="1993900" y="5211763"/>
            <a:ext cx="1588" cy="381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2" name="Rectangle 22"/>
          <p:cNvSpPr>
            <a:spLocks noChangeArrowheads="1"/>
          </p:cNvSpPr>
          <p:nvPr/>
        </p:nvSpPr>
        <p:spPr bwMode="auto">
          <a:xfrm>
            <a:off x="1822450" y="5349875"/>
            <a:ext cx="25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5553" name="Rectangle 23"/>
          <p:cNvSpPr>
            <a:spLocks noChangeArrowheads="1"/>
          </p:cNvSpPr>
          <p:nvPr/>
        </p:nvSpPr>
        <p:spPr bwMode="auto">
          <a:xfrm>
            <a:off x="2079625" y="52784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0</a:t>
            </a:r>
            <a:endParaRPr lang="en-US" altLang="en-US"/>
          </a:p>
        </p:txBody>
      </p:sp>
      <p:sp>
        <p:nvSpPr>
          <p:cNvPr id="65554" name="Line 24"/>
          <p:cNvSpPr>
            <a:spLocks noChangeShapeType="1"/>
          </p:cNvSpPr>
          <p:nvPr/>
        </p:nvSpPr>
        <p:spPr bwMode="auto">
          <a:xfrm flipV="1">
            <a:off x="2551113" y="5230813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5" name="Line 25"/>
          <p:cNvSpPr>
            <a:spLocks noChangeShapeType="1"/>
          </p:cNvSpPr>
          <p:nvPr/>
        </p:nvSpPr>
        <p:spPr bwMode="auto">
          <a:xfrm flipV="1">
            <a:off x="2876550" y="5230813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6" name="Line 26"/>
          <p:cNvSpPr>
            <a:spLocks noChangeShapeType="1"/>
          </p:cNvSpPr>
          <p:nvPr/>
        </p:nvSpPr>
        <p:spPr bwMode="auto">
          <a:xfrm flipV="1">
            <a:off x="3109913" y="5230813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7" name="Line 27"/>
          <p:cNvSpPr>
            <a:spLocks noChangeShapeType="1"/>
          </p:cNvSpPr>
          <p:nvPr/>
        </p:nvSpPr>
        <p:spPr bwMode="auto">
          <a:xfrm flipV="1">
            <a:off x="3287713" y="5230813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8" name="Line 28"/>
          <p:cNvSpPr>
            <a:spLocks noChangeShapeType="1"/>
          </p:cNvSpPr>
          <p:nvPr/>
        </p:nvSpPr>
        <p:spPr bwMode="auto">
          <a:xfrm flipV="1">
            <a:off x="3435350" y="5230813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59" name="Line 29"/>
          <p:cNvSpPr>
            <a:spLocks noChangeShapeType="1"/>
          </p:cNvSpPr>
          <p:nvPr/>
        </p:nvSpPr>
        <p:spPr bwMode="auto">
          <a:xfrm flipV="1">
            <a:off x="3559175" y="5230813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0" name="Line 30"/>
          <p:cNvSpPr>
            <a:spLocks noChangeShapeType="1"/>
          </p:cNvSpPr>
          <p:nvPr/>
        </p:nvSpPr>
        <p:spPr bwMode="auto">
          <a:xfrm flipV="1">
            <a:off x="3667125" y="5230813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1" name="Line 31"/>
          <p:cNvSpPr>
            <a:spLocks noChangeShapeType="1"/>
          </p:cNvSpPr>
          <p:nvPr/>
        </p:nvSpPr>
        <p:spPr bwMode="auto">
          <a:xfrm flipV="1">
            <a:off x="3760788" y="5230813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2" name="Line 32"/>
          <p:cNvSpPr>
            <a:spLocks noChangeShapeType="1"/>
          </p:cNvSpPr>
          <p:nvPr/>
        </p:nvSpPr>
        <p:spPr bwMode="auto">
          <a:xfrm flipV="1">
            <a:off x="3846513" y="5230813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3" name="Line 33"/>
          <p:cNvSpPr>
            <a:spLocks noChangeShapeType="1"/>
          </p:cNvSpPr>
          <p:nvPr/>
        </p:nvSpPr>
        <p:spPr bwMode="auto">
          <a:xfrm flipV="1">
            <a:off x="3846513" y="5211763"/>
            <a:ext cx="1587" cy="381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4" name="Rectangle 34"/>
          <p:cNvSpPr>
            <a:spLocks noChangeArrowheads="1"/>
          </p:cNvSpPr>
          <p:nvPr/>
        </p:nvSpPr>
        <p:spPr bwMode="auto">
          <a:xfrm>
            <a:off x="3675063" y="5349875"/>
            <a:ext cx="25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5565" name="Rectangle 35"/>
          <p:cNvSpPr>
            <a:spLocks noChangeArrowheads="1"/>
          </p:cNvSpPr>
          <p:nvPr/>
        </p:nvSpPr>
        <p:spPr bwMode="auto">
          <a:xfrm>
            <a:off x="3933825" y="52784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1</a:t>
            </a:r>
            <a:endParaRPr lang="en-US" altLang="en-US"/>
          </a:p>
        </p:txBody>
      </p:sp>
      <p:sp>
        <p:nvSpPr>
          <p:cNvPr id="65566" name="Line 36"/>
          <p:cNvSpPr>
            <a:spLocks noChangeShapeType="1"/>
          </p:cNvSpPr>
          <p:nvPr/>
        </p:nvSpPr>
        <p:spPr bwMode="auto">
          <a:xfrm flipV="1">
            <a:off x="4405313" y="5230813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7" name="Line 37"/>
          <p:cNvSpPr>
            <a:spLocks noChangeShapeType="1"/>
          </p:cNvSpPr>
          <p:nvPr/>
        </p:nvSpPr>
        <p:spPr bwMode="auto">
          <a:xfrm flipV="1">
            <a:off x="4730750" y="5230813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8" name="Line 38"/>
          <p:cNvSpPr>
            <a:spLocks noChangeShapeType="1"/>
          </p:cNvSpPr>
          <p:nvPr/>
        </p:nvSpPr>
        <p:spPr bwMode="auto">
          <a:xfrm flipV="1">
            <a:off x="4962525" y="5230813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69" name="Line 39"/>
          <p:cNvSpPr>
            <a:spLocks noChangeShapeType="1"/>
          </p:cNvSpPr>
          <p:nvPr/>
        </p:nvSpPr>
        <p:spPr bwMode="auto">
          <a:xfrm flipV="1">
            <a:off x="5141913" y="5230813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70" name="Line 40"/>
          <p:cNvSpPr>
            <a:spLocks noChangeShapeType="1"/>
          </p:cNvSpPr>
          <p:nvPr/>
        </p:nvSpPr>
        <p:spPr bwMode="auto">
          <a:xfrm flipV="1">
            <a:off x="5287963" y="5230813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71" name="Line 41"/>
          <p:cNvSpPr>
            <a:spLocks noChangeShapeType="1"/>
          </p:cNvSpPr>
          <p:nvPr/>
        </p:nvSpPr>
        <p:spPr bwMode="auto">
          <a:xfrm flipV="1">
            <a:off x="5413375" y="5230813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72" name="Line 42"/>
          <p:cNvSpPr>
            <a:spLocks noChangeShapeType="1"/>
          </p:cNvSpPr>
          <p:nvPr/>
        </p:nvSpPr>
        <p:spPr bwMode="auto">
          <a:xfrm flipV="1">
            <a:off x="5519738" y="5230813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73" name="Line 43"/>
          <p:cNvSpPr>
            <a:spLocks noChangeShapeType="1"/>
          </p:cNvSpPr>
          <p:nvPr/>
        </p:nvSpPr>
        <p:spPr bwMode="auto">
          <a:xfrm flipV="1">
            <a:off x="5614988" y="5230813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74" name="Line 44"/>
          <p:cNvSpPr>
            <a:spLocks noChangeShapeType="1"/>
          </p:cNvSpPr>
          <p:nvPr/>
        </p:nvSpPr>
        <p:spPr bwMode="auto">
          <a:xfrm flipV="1">
            <a:off x="5700713" y="5230813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75" name="Line 45"/>
          <p:cNvSpPr>
            <a:spLocks noChangeShapeType="1"/>
          </p:cNvSpPr>
          <p:nvPr/>
        </p:nvSpPr>
        <p:spPr bwMode="auto">
          <a:xfrm flipV="1">
            <a:off x="5700713" y="5211763"/>
            <a:ext cx="1587" cy="381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76" name="Rectangle 46"/>
          <p:cNvSpPr>
            <a:spLocks noChangeArrowheads="1"/>
          </p:cNvSpPr>
          <p:nvPr/>
        </p:nvSpPr>
        <p:spPr bwMode="auto">
          <a:xfrm>
            <a:off x="5527675" y="5349875"/>
            <a:ext cx="25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5577" name="Rectangle 47"/>
          <p:cNvSpPr>
            <a:spLocks noChangeArrowheads="1"/>
          </p:cNvSpPr>
          <p:nvPr/>
        </p:nvSpPr>
        <p:spPr bwMode="auto">
          <a:xfrm>
            <a:off x="5786438" y="5278438"/>
            <a:ext cx="84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2</a:t>
            </a:r>
            <a:endParaRPr lang="en-US" altLang="en-US"/>
          </a:p>
        </p:txBody>
      </p:sp>
      <p:sp>
        <p:nvSpPr>
          <p:cNvPr id="65578" name="Line 48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79" name="Line 49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80" name="Line 50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81" name="Line 51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82" name="Line 52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83" name="Line 53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84" name="Line 54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85" name="Line 55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86" name="Line 56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87" name="Line 57"/>
          <p:cNvSpPr>
            <a:spLocks noChangeShapeType="1"/>
          </p:cNvSpPr>
          <p:nvPr/>
        </p:nvSpPr>
        <p:spPr bwMode="auto">
          <a:xfrm>
            <a:off x="1993900" y="5249863"/>
            <a:ext cx="365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88" name="Rectangle 58"/>
          <p:cNvSpPr>
            <a:spLocks noChangeArrowheads="1"/>
          </p:cNvSpPr>
          <p:nvPr/>
        </p:nvSpPr>
        <p:spPr bwMode="auto">
          <a:xfrm>
            <a:off x="1625600" y="5124450"/>
            <a:ext cx="25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5589" name="Rectangle 59"/>
          <p:cNvSpPr>
            <a:spLocks noChangeArrowheads="1"/>
          </p:cNvSpPr>
          <p:nvPr/>
        </p:nvSpPr>
        <p:spPr bwMode="auto">
          <a:xfrm>
            <a:off x="1882775" y="505142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0</a:t>
            </a:r>
            <a:endParaRPr lang="en-US" altLang="en-US"/>
          </a:p>
        </p:txBody>
      </p:sp>
      <p:sp>
        <p:nvSpPr>
          <p:cNvPr id="65590" name="Line 60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91" name="Line 61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92" name="Line 62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93" name="Line 63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94" name="Line 64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95" name="Line 65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96" name="Line 66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97" name="Line 67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98" name="Line 68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99" name="Line 69"/>
          <p:cNvSpPr>
            <a:spLocks noChangeShapeType="1"/>
          </p:cNvSpPr>
          <p:nvPr/>
        </p:nvSpPr>
        <p:spPr bwMode="auto">
          <a:xfrm>
            <a:off x="1993900" y="4340225"/>
            <a:ext cx="365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00" name="Rectangle 70"/>
          <p:cNvSpPr>
            <a:spLocks noChangeArrowheads="1"/>
          </p:cNvSpPr>
          <p:nvPr/>
        </p:nvSpPr>
        <p:spPr bwMode="auto">
          <a:xfrm>
            <a:off x="1625600" y="4214813"/>
            <a:ext cx="25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5601" name="Rectangle 71"/>
          <p:cNvSpPr>
            <a:spLocks noChangeArrowheads="1"/>
          </p:cNvSpPr>
          <p:nvPr/>
        </p:nvSpPr>
        <p:spPr bwMode="auto">
          <a:xfrm>
            <a:off x="1882775" y="414178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2</a:t>
            </a:r>
            <a:endParaRPr lang="en-US" altLang="en-US"/>
          </a:p>
        </p:txBody>
      </p:sp>
      <p:sp>
        <p:nvSpPr>
          <p:cNvPr id="65602" name="Line 72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03" name="Line 73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04" name="Line 74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05" name="Line 75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06" name="Line 76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07" name="Line 77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08" name="Line 78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09" name="Line 79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10" name="Line 80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11" name="Line 81"/>
          <p:cNvSpPr>
            <a:spLocks noChangeShapeType="1"/>
          </p:cNvSpPr>
          <p:nvPr/>
        </p:nvSpPr>
        <p:spPr bwMode="auto">
          <a:xfrm>
            <a:off x="1993900" y="3430588"/>
            <a:ext cx="36513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12" name="Rectangle 82"/>
          <p:cNvSpPr>
            <a:spLocks noChangeArrowheads="1"/>
          </p:cNvSpPr>
          <p:nvPr/>
        </p:nvSpPr>
        <p:spPr bwMode="auto">
          <a:xfrm>
            <a:off x="1625600" y="3305175"/>
            <a:ext cx="254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5613" name="Rectangle 83"/>
          <p:cNvSpPr>
            <a:spLocks noChangeArrowheads="1"/>
          </p:cNvSpPr>
          <p:nvPr/>
        </p:nvSpPr>
        <p:spPr bwMode="auto">
          <a:xfrm>
            <a:off x="1882775" y="3233738"/>
            <a:ext cx="84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4</a:t>
            </a:r>
            <a:endParaRPr lang="en-US" altLang="en-US"/>
          </a:p>
        </p:txBody>
      </p:sp>
      <p:sp>
        <p:nvSpPr>
          <p:cNvPr id="65614" name="Line 84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15" name="Line 85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16" name="Line 86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17" name="Line 87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18" name="Line 88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19" name="Line 89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20" name="Line 90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21" name="Line 91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22" name="Line 92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23" name="Line 93"/>
          <p:cNvSpPr>
            <a:spLocks noChangeShapeType="1"/>
          </p:cNvSpPr>
          <p:nvPr/>
        </p:nvSpPr>
        <p:spPr bwMode="auto">
          <a:xfrm>
            <a:off x="1993900" y="2520950"/>
            <a:ext cx="365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24" name="Rectangle 94"/>
          <p:cNvSpPr>
            <a:spLocks noChangeArrowheads="1"/>
          </p:cNvSpPr>
          <p:nvPr/>
        </p:nvSpPr>
        <p:spPr bwMode="auto">
          <a:xfrm>
            <a:off x="1625600" y="2395538"/>
            <a:ext cx="254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5625" name="Rectangle 95"/>
          <p:cNvSpPr>
            <a:spLocks noChangeArrowheads="1"/>
          </p:cNvSpPr>
          <p:nvPr/>
        </p:nvSpPr>
        <p:spPr bwMode="auto">
          <a:xfrm>
            <a:off x="1882775" y="2324100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Helvetica" panose="020B0604020202020204" pitchFamily="34" charset="0"/>
              </a:rPr>
              <a:t>6</a:t>
            </a:r>
            <a:endParaRPr lang="en-US" altLang="en-US"/>
          </a:p>
        </p:txBody>
      </p:sp>
      <p:sp>
        <p:nvSpPr>
          <p:cNvPr id="65626" name="Line 96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27" name="Line 97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28" name="Line 98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29" name="Line 99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30" name="Line 100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31" name="Line 101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32" name="Line 102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33" name="Line 103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34" name="Line 104"/>
          <p:cNvSpPr>
            <a:spLocks noChangeShapeType="1"/>
          </p:cNvSpPr>
          <p:nvPr/>
        </p:nvSpPr>
        <p:spPr bwMode="auto">
          <a:xfrm>
            <a:off x="1993900" y="5249863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35" name="Freeform 105"/>
          <p:cNvSpPr>
            <a:spLocks/>
          </p:cNvSpPr>
          <p:nvPr/>
        </p:nvSpPr>
        <p:spPr bwMode="auto">
          <a:xfrm>
            <a:off x="1993900" y="2406650"/>
            <a:ext cx="2328863" cy="2844800"/>
          </a:xfrm>
          <a:custGeom>
            <a:avLst/>
            <a:gdLst>
              <a:gd name="T0" fmla="*/ 0 w 5610"/>
              <a:gd name="T1" fmla="*/ 0 h 6850"/>
              <a:gd name="T2" fmla="*/ 1343 w 5610"/>
              <a:gd name="T3" fmla="*/ 1640 h 6850"/>
              <a:gd name="T4" fmla="*/ 2128 w 5610"/>
              <a:gd name="T5" fmla="*/ 2600 h 6850"/>
              <a:gd name="T6" fmla="*/ 2687 w 5610"/>
              <a:gd name="T7" fmla="*/ 3280 h 6850"/>
              <a:gd name="T8" fmla="*/ 3118 w 5610"/>
              <a:gd name="T9" fmla="*/ 3808 h 6850"/>
              <a:gd name="T10" fmla="*/ 3472 w 5610"/>
              <a:gd name="T11" fmla="*/ 4240 h 6850"/>
              <a:gd name="T12" fmla="*/ 3772 w 5610"/>
              <a:gd name="T13" fmla="*/ 4605 h 6850"/>
              <a:gd name="T14" fmla="*/ 4030 w 5610"/>
              <a:gd name="T15" fmla="*/ 4920 h 6850"/>
              <a:gd name="T16" fmla="*/ 4258 w 5610"/>
              <a:gd name="T17" fmla="*/ 5200 h 6850"/>
              <a:gd name="T18" fmla="*/ 4463 w 5610"/>
              <a:gd name="T19" fmla="*/ 5448 h 6850"/>
              <a:gd name="T20" fmla="*/ 4647 w 5610"/>
              <a:gd name="T21" fmla="*/ 5675 h 6850"/>
              <a:gd name="T22" fmla="*/ 4817 w 5610"/>
              <a:gd name="T23" fmla="*/ 5880 h 6850"/>
              <a:gd name="T24" fmla="*/ 4972 w 5610"/>
              <a:gd name="T25" fmla="*/ 6070 h 6850"/>
              <a:gd name="T26" fmla="*/ 5248 w 5610"/>
              <a:gd name="T27" fmla="*/ 6408 h 6850"/>
              <a:gd name="T28" fmla="*/ 5492 w 5610"/>
              <a:gd name="T29" fmla="*/ 6705 h 6850"/>
              <a:gd name="T30" fmla="*/ 5610 w 5610"/>
              <a:gd name="T31" fmla="*/ 6850 h 685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610"/>
              <a:gd name="T49" fmla="*/ 0 h 6850"/>
              <a:gd name="T50" fmla="*/ 5610 w 5610"/>
              <a:gd name="T51" fmla="*/ 6850 h 685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610" h="6850">
                <a:moveTo>
                  <a:pt x="0" y="0"/>
                </a:moveTo>
                <a:lnTo>
                  <a:pt x="1343" y="1640"/>
                </a:lnTo>
                <a:lnTo>
                  <a:pt x="2128" y="2600"/>
                </a:lnTo>
                <a:lnTo>
                  <a:pt x="2687" y="3280"/>
                </a:lnTo>
                <a:lnTo>
                  <a:pt x="3118" y="3808"/>
                </a:lnTo>
                <a:lnTo>
                  <a:pt x="3472" y="4240"/>
                </a:lnTo>
                <a:lnTo>
                  <a:pt x="3772" y="4605"/>
                </a:lnTo>
                <a:lnTo>
                  <a:pt x="4030" y="4920"/>
                </a:lnTo>
                <a:lnTo>
                  <a:pt x="4258" y="5200"/>
                </a:lnTo>
                <a:lnTo>
                  <a:pt x="4463" y="5448"/>
                </a:lnTo>
                <a:lnTo>
                  <a:pt x="4647" y="5675"/>
                </a:lnTo>
                <a:lnTo>
                  <a:pt x="4817" y="5880"/>
                </a:lnTo>
                <a:lnTo>
                  <a:pt x="4972" y="6070"/>
                </a:lnTo>
                <a:lnTo>
                  <a:pt x="5248" y="6408"/>
                </a:lnTo>
                <a:lnTo>
                  <a:pt x="5492" y="6705"/>
                </a:lnTo>
                <a:lnTo>
                  <a:pt x="5610" y="6850"/>
                </a:lnTo>
              </a:path>
            </a:pathLst>
          </a:cu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36" name="Freeform 106"/>
          <p:cNvSpPr>
            <a:spLocks/>
          </p:cNvSpPr>
          <p:nvPr/>
        </p:nvSpPr>
        <p:spPr bwMode="auto">
          <a:xfrm>
            <a:off x="1993900" y="2325688"/>
            <a:ext cx="3663950" cy="2924175"/>
          </a:xfrm>
          <a:custGeom>
            <a:avLst/>
            <a:gdLst>
              <a:gd name="T0" fmla="*/ 0 w 8827"/>
              <a:gd name="T1" fmla="*/ 0 h 7041"/>
              <a:gd name="T2" fmla="*/ 1343 w 8827"/>
              <a:gd name="T3" fmla="*/ 1731 h 7041"/>
              <a:gd name="T4" fmla="*/ 2128 w 8827"/>
              <a:gd name="T5" fmla="*/ 2943 h 7041"/>
              <a:gd name="T6" fmla="*/ 2687 w 8827"/>
              <a:gd name="T7" fmla="*/ 3598 h 7041"/>
              <a:gd name="T8" fmla="*/ 3118 w 8827"/>
              <a:gd name="T9" fmla="*/ 4081 h 7041"/>
              <a:gd name="T10" fmla="*/ 3472 w 8827"/>
              <a:gd name="T11" fmla="*/ 4441 h 7041"/>
              <a:gd name="T12" fmla="*/ 3772 w 8827"/>
              <a:gd name="T13" fmla="*/ 4810 h 7041"/>
              <a:gd name="T14" fmla="*/ 4030 w 8827"/>
              <a:gd name="T15" fmla="*/ 5161 h 7041"/>
              <a:gd name="T16" fmla="*/ 4258 w 8827"/>
              <a:gd name="T17" fmla="*/ 5391 h 7041"/>
              <a:gd name="T18" fmla="*/ 4463 w 8827"/>
              <a:gd name="T19" fmla="*/ 5473 h 7041"/>
              <a:gd name="T20" fmla="*/ 4647 w 8827"/>
              <a:gd name="T21" fmla="*/ 5666 h 7041"/>
              <a:gd name="T22" fmla="*/ 4817 w 8827"/>
              <a:gd name="T23" fmla="*/ 6188 h 7041"/>
              <a:gd name="T24" fmla="*/ 4972 w 8827"/>
              <a:gd name="T25" fmla="*/ 6711 h 7041"/>
              <a:gd name="T26" fmla="*/ 5248 w 8827"/>
              <a:gd name="T27" fmla="*/ 6711 h 7041"/>
              <a:gd name="T28" fmla="*/ 5492 w 8827"/>
              <a:gd name="T29" fmla="*/ 7041 h 7041"/>
              <a:gd name="T30" fmla="*/ 6077 w 8827"/>
              <a:gd name="T31" fmla="*/ 7041 h 7041"/>
              <a:gd name="T32" fmla="*/ 7935 w 8827"/>
              <a:gd name="T33" fmla="*/ 7041 h 7041"/>
              <a:gd name="T34" fmla="*/ 8827 w 8827"/>
              <a:gd name="T35" fmla="*/ 7041 h 704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8827"/>
              <a:gd name="T55" fmla="*/ 0 h 7041"/>
              <a:gd name="T56" fmla="*/ 8827 w 8827"/>
              <a:gd name="T57" fmla="*/ 7041 h 704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8827" h="7041">
                <a:moveTo>
                  <a:pt x="0" y="0"/>
                </a:moveTo>
                <a:lnTo>
                  <a:pt x="1343" y="1731"/>
                </a:lnTo>
                <a:lnTo>
                  <a:pt x="2128" y="2943"/>
                </a:lnTo>
                <a:lnTo>
                  <a:pt x="2687" y="3598"/>
                </a:lnTo>
                <a:lnTo>
                  <a:pt x="3118" y="4081"/>
                </a:lnTo>
                <a:lnTo>
                  <a:pt x="3472" y="4441"/>
                </a:lnTo>
                <a:lnTo>
                  <a:pt x="3772" y="4810"/>
                </a:lnTo>
                <a:lnTo>
                  <a:pt x="4030" y="5161"/>
                </a:lnTo>
                <a:lnTo>
                  <a:pt x="4258" y="5391"/>
                </a:lnTo>
                <a:lnTo>
                  <a:pt x="4463" y="5473"/>
                </a:lnTo>
                <a:lnTo>
                  <a:pt x="4647" y="5666"/>
                </a:lnTo>
                <a:lnTo>
                  <a:pt x="4817" y="6188"/>
                </a:lnTo>
                <a:lnTo>
                  <a:pt x="4972" y="6711"/>
                </a:lnTo>
                <a:lnTo>
                  <a:pt x="5248" y="6711"/>
                </a:lnTo>
                <a:lnTo>
                  <a:pt x="5492" y="7041"/>
                </a:lnTo>
                <a:lnTo>
                  <a:pt x="6077" y="7041"/>
                </a:lnTo>
                <a:lnTo>
                  <a:pt x="7935" y="7041"/>
                </a:lnTo>
                <a:lnTo>
                  <a:pt x="8827" y="7041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37" name="Freeform 107"/>
          <p:cNvSpPr>
            <a:spLocks/>
          </p:cNvSpPr>
          <p:nvPr/>
        </p:nvSpPr>
        <p:spPr bwMode="auto">
          <a:xfrm>
            <a:off x="1968500" y="2301875"/>
            <a:ext cx="49213" cy="49213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38" name="Freeform 108"/>
          <p:cNvSpPr>
            <a:spLocks/>
          </p:cNvSpPr>
          <p:nvPr/>
        </p:nvSpPr>
        <p:spPr bwMode="auto">
          <a:xfrm>
            <a:off x="2525713" y="3021013"/>
            <a:ext cx="50800" cy="49212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39" name="Freeform 109"/>
          <p:cNvSpPr>
            <a:spLocks/>
          </p:cNvSpPr>
          <p:nvPr/>
        </p:nvSpPr>
        <p:spPr bwMode="auto">
          <a:xfrm>
            <a:off x="2852738" y="3524250"/>
            <a:ext cx="49212" cy="49213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40" name="Freeform 110"/>
          <p:cNvSpPr>
            <a:spLocks/>
          </p:cNvSpPr>
          <p:nvPr/>
        </p:nvSpPr>
        <p:spPr bwMode="auto">
          <a:xfrm>
            <a:off x="3084513" y="3795713"/>
            <a:ext cx="49212" cy="49212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41" name="Freeform 111"/>
          <p:cNvSpPr>
            <a:spLocks/>
          </p:cNvSpPr>
          <p:nvPr/>
        </p:nvSpPr>
        <p:spPr bwMode="auto">
          <a:xfrm>
            <a:off x="3263900" y="3995738"/>
            <a:ext cx="49213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42" name="Freeform 112"/>
          <p:cNvSpPr>
            <a:spLocks/>
          </p:cNvSpPr>
          <p:nvPr/>
        </p:nvSpPr>
        <p:spPr bwMode="auto">
          <a:xfrm>
            <a:off x="3409950" y="414496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43" name="Freeform 113"/>
          <p:cNvSpPr>
            <a:spLocks/>
          </p:cNvSpPr>
          <p:nvPr/>
        </p:nvSpPr>
        <p:spPr bwMode="auto">
          <a:xfrm>
            <a:off x="3535363" y="4298950"/>
            <a:ext cx="49212" cy="49213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44" name="Freeform 114"/>
          <p:cNvSpPr>
            <a:spLocks/>
          </p:cNvSpPr>
          <p:nvPr/>
        </p:nvSpPr>
        <p:spPr bwMode="auto">
          <a:xfrm>
            <a:off x="3641725" y="4445000"/>
            <a:ext cx="50800" cy="49213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45" name="Freeform 115"/>
          <p:cNvSpPr>
            <a:spLocks/>
          </p:cNvSpPr>
          <p:nvPr/>
        </p:nvSpPr>
        <p:spPr bwMode="auto">
          <a:xfrm>
            <a:off x="3736975" y="4540250"/>
            <a:ext cx="49213" cy="49213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46" name="Freeform 116"/>
          <p:cNvSpPr>
            <a:spLocks/>
          </p:cNvSpPr>
          <p:nvPr/>
        </p:nvSpPr>
        <p:spPr bwMode="auto">
          <a:xfrm>
            <a:off x="3821113" y="45735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47" name="Freeform 117"/>
          <p:cNvSpPr>
            <a:spLocks/>
          </p:cNvSpPr>
          <p:nvPr/>
        </p:nvSpPr>
        <p:spPr bwMode="auto">
          <a:xfrm>
            <a:off x="3898900" y="4654550"/>
            <a:ext cx="49213" cy="49213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48" name="Freeform 118"/>
          <p:cNvSpPr>
            <a:spLocks/>
          </p:cNvSpPr>
          <p:nvPr/>
        </p:nvSpPr>
        <p:spPr bwMode="auto">
          <a:xfrm>
            <a:off x="3968750" y="4870450"/>
            <a:ext cx="49213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49" name="Freeform 119"/>
          <p:cNvSpPr>
            <a:spLocks/>
          </p:cNvSpPr>
          <p:nvPr/>
        </p:nvSpPr>
        <p:spPr bwMode="auto">
          <a:xfrm>
            <a:off x="4033838" y="5087938"/>
            <a:ext cx="49212" cy="49212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50" name="Freeform 120"/>
          <p:cNvSpPr>
            <a:spLocks/>
          </p:cNvSpPr>
          <p:nvPr/>
        </p:nvSpPr>
        <p:spPr bwMode="auto">
          <a:xfrm>
            <a:off x="4148138" y="5087938"/>
            <a:ext cx="49212" cy="49212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51" name="Freeform 121"/>
          <p:cNvSpPr>
            <a:spLocks/>
          </p:cNvSpPr>
          <p:nvPr/>
        </p:nvSpPr>
        <p:spPr bwMode="auto">
          <a:xfrm>
            <a:off x="4249738" y="5224463"/>
            <a:ext cx="49212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52" name="Freeform 122"/>
          <p:cNvSpPr>
            <a:spLocks/>
          </p:cNvSpPr>
          <p:nvPr/>
        </p:nvSpPr>
        <p:spPr bwMode="auto">
          <a:xfrm>
            <a:off x="4492625" y="5224463"/>
            <a:ext cx="49213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53" name="Freeform 123"/>
          <p:cNvSpPr>
            <a:spLocks/>
          </p:cNvSpPr>
          <p:nvPr/>
        </p:nvSpPr>
        <p:spPr bwMode="auto">
          <a:xfrm>
            <a:off x="5262563" y="522446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54" name="Freeform 124"/>
          <p:cNvSpPr>
            <a:spLocks/>
          </p:cNvSpPr>
          <p:nvPr/>
        </p:nvSpPr>
        <p:spPr bwMode="auto">
          <a:xfrm>
            <a:off x="5634038" y="5224463"/>
            <a:ext cx="49212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55" name="Freeform 125"/>
          <p:cNvSpPr>
            <a:spLocks/>
          </p:cNvSpPr>
          <p:nvPr/>
        </p:nvSpPr>
        <p:spPr bwMode="auto">
          <a:xfrm>
            <a:off x="1993900" y="2406650"/>
            <a:ext cx="2328863" cy="2844800"/>
          </a:xfrm>
          <a:custGeom>
            <a:avLst/>
            <a:gdLst>
              <a:gd name="T0" fmla="*/ 0 w 5610"/>
              <a:gd name="T1" fmla="*/ 0 h 6850"/>
              <a:gd name="T2" fmla="*/ 1343 w 5610"/>
              <a:gd name="T3" fmla="*/ 1640 h 6850"/>
              <a:gd name="T4" fmla="*/ 2128 w 5610"/>
              <a:gd name="T5" fmla="*/ 2600 h 6850"/>
              <a:gd name="T6" fmla="*/ 2687 w 5610"/>
              <a:gd name="T7" fmla="*/ 3280 h 6850"/>
              <a:gd name="T8" fmla="*/ 3118 w 5610"/>
              <a:gd name="T9" fmla="*/ 3808 h 6850"/>
              <a:gd name="T10" fmla="*/ 3472 w 5610"/>
              <a:gd name="T11" fmla="*/ 4240 h 6850"/>
              <a:gd name="T12" fmla="*/ 3772 w 5610"/>
              <a:gd name="T13" fmla="*/ 4605 h 6850"/>
              <a:gd name="T14" fmla="*/ 4030 w 5610"/>
              <a:gd name="T15" fmla="*/ 4920 h 6850"/>
              <a:gd name="T16" fmla="*/ 4258 w 5610"/>
              <a:gd name="T17" fmla="*/ 5200 h 6850"/>
              <a:gd name="T18" fmla="*/ 4463 w 5610"/>
              <a:gd name="T19" fmla="*/ 5448 h 6850"/>
              <a:gd name="T20" fmla="*/ 4647 w 5610"/>
              <a:gd name="T21" fmla="*/ 5675 h 6850"/>
              <a:gd name="T22" fmla="*/ 4817 w 5610"/>
              <a:gd name="T23" fmla="*/ 5880 h 6850"/>
              <a:gd name="T24" fmla="*/ 4972 w 5610"/>
              <a:gd name="T25" fmla="*/ 6070 h 6850"/>
              <a:gd name="T26" fmla="*/ 5248 w 5610"/>
              <a:gd name="T27" fmla="*/ 6408 h 6850"/>
              <a:gd name="T28" fmla="*/ 5492 w 5610"/>
              <a:gd name="T29" fmla="*/ 6705 h 6850"/>
              <a:gd name="T30" fmla="*/ 5610 w 5610"/>
              <a:gd name="T31" fmla="*/ 6850 h 685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610"/>
              <a:gd name="T49" fmla="*/ 0 h 6850"/>
              <a:gd name="T50" fmla="*/ 5610 w 5610"/>
              <a:gd name="T51" fmla="*/ 6850 h 6850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610" h="6850">
                <a:moveTo>
                  <a:pt x="0" y="0"/>
                </a:moveTo>
                <a:lnTo>
                  <a:pt x="1343" y="1640"/>
                </a:lnTo>
                <a:lnTo>
                  <a:pt x="2128" y="2600"/>
                </a:lnTo>
                <a:lnTo>
                  <a:pt x="2687" y="3280"/>
                </a:lnTo>
                <a:lnTo>
                  <a:pt x="3118" y="3808"/>
                </a:lnTo>
                <a:lnTo>
                  <a:pt x="3472" y="4240"/>
                </a:lnTo>
                <a:lnTo>
                  <a:pt x="3772" y="4605"/>
                </a:lnTo>
                <a:lnTo>
                  <a:pt x="4030" y="4920"/>
                </a:lnTo>
                <a:lnTo>
                  <a:pt x="4258" y="5200"/>
                </a:lnTo>
                <a:lnTo>
                  <a:pt x="4463" y="5448"/>
                </a:lnTo>
                <a:lnTo>
                  <a:pt x="4647" y="5675"/>
                </a:lnTo>
                <a:lnTo>
                  <a:pt x="4817" y="5880"/>
                </a:lnTo>
                <a:lnTo>
                  <a:pt x="4972" y="6070"/>
                </a:lnTo>
                <a:lnTo>
                  <a:pt x="5248" y="6408"/>
                </a:lnTo>
                <a:lnTo>
                  <a:pt x="5492" y="6705"/>
                </a:lnTo>
                <a:lnTo>
                  <a:pt x="5610" y="6850"/>
                </a:lnTo>
              </a:path>
            </a:pathLst>
          </a:cu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56" name="Rectangle 127"/>
          <p:cNvSpPr>
            <a:spLocks noChangeArrowheads="1"/>
          </p:cNvSpPr>
          <p:nvPr/>
        </p:nvSpPr>
        <p:spPr bwMode="auto">
          <a:xfrm>
            <a:off x="2867025" y="2386013"/>
            <a:ext cx="2752725" cy="37147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657" name="Rectangle 138"/>
          <p:cNvSpPr>
            <a:spLocks noChangeArrowheads="1"/>
          </p:cNvSpPr>
          <p:nvPr/>
        </p:nvSpPr>
        <p:spPr bwMode="auto">
          <a:xfrm>
            <a:off x="3197225" y="2478088"/>
            <a:ext cx="946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Helvetica" panose="020B0604020202020204" pitchFamily="34" charset="0"/>
              </a:rPr>
              <a:t>= 1.8e6 x</a:t>
            </a:r>
            <a:endParaRPr lang="en-US" altLang="en-US"/>
          </a:p>
        </p:txBody>
      </p:sp>
      <p:sp>
        <p:nvSpPr>
          <p:cNvPr id="65658" name="Rectangle 139"/>
          <p:cNvSpPr>
            <a:spLocks noChangeArrowheads="1"/>
          </p:cNvSpPr>
          <p:nvPr/>
        </p:nvSpPr>
        <p:spPr bwMode="auto">
          <a:xfrm>
            <a:off x="4159250" y="2408238"/>
            <a:ext cx="4032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  <a:latin typeface="Helvetica" panose="020B0604020202020204" pitchFamily="34" charset="0"/>
              </a:rPr>
              <a:t>-4.98</a:t>
            </a:r>
            <a:endParaRPr lang="en-US" altLang="en-US"/>
          </a:p>
        </p:txBody>
      </p:sp>
      <p:sp>
        <p:nvSpPr>
          <p:cNvPr id="65659" name="Line 143"/>
          <p:cNvSpPr>
            <a:spLocks noChangeShapeType="1"/>
          </p:cNvSpPr>
          <p:nvPr/>
        </p:nvSpPr>
        <p:spPr bwMode="auto">
          <a:xfrm>
            <a:off x="2917825" y="2571750"/>
            <a:ext cx="254000" cy="158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660" name="Line 144"/>
          <p:cNvSpPr>
            <a:spLocks noChangeShapeType="1"/>
          </p:cNvSpPr>
          <p:nvPr/>
        </p:nvSpPr>
        <p:spPr bwMode="auto">
          <a:xfrm>
            <a:off x="1905000" y="2286000"/>
            <a:ext cx="2476500" cy="3048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661" name="Line 145"/>
          <p:cNvSpPr>
            <a:spLocks noChangeShapeType="1"/>
          </p:cNvSpPr>
          <p:nvPr/>
        </p:nvSpPr>
        <p:spPr bwMode="auto">
          <a:xfrm>
            <a:off x="2867025" y="2581275"/>
            <a:ext cx="295275" cy="95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5662" name="TextBox 125"/>
          <p:cNvSpPr txBox="1">
            <a:spLocks noChangeArrowheads="1"/>
          </p:cNvSpPr>
          <p:nvPr/>
        </p:nvSpPr>
        <p:spPr bwMode="auto">
          <a:xfrm>
            <a:off x="1757363" y="5634038"/>
            <a:ext cx="4589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x = Cascade size (number of nodes)</a:t>
            </a:r>
          </a:p>
        </p:txBody>
      </p:sp>
      <p:sp>
        <p:nvSpPr>
          <p:cNvPr id="65663" name="TextBox 126"/>
          <p:cNvSpPr txBox="1">
            <a:spLocks noChangeArrowheads="1"/>
          </p:cNvSpPr>
          <p:nvPr/>
        </p:nvSpPr>
        <p:spPr bwMode="auto">
          <a:xfrm rot="-5400000">
            <a:off x="796132" y="3618706"/>
            <a:ext cx="1003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 Count</a:t>
            </a:r>
          </a:p>
        </p:txBody>
      </p:sp>
      <p:sp>
        <p:nvSpPr>
          <p:cNvPr id="65664" name="Footer Placeholder 12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65665" name="Slide Number Placeholder 12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6CDCCF7A-A2DD-4003-AE4F-9720096BAC92}" type="slidenum">
              <a:rPr lang="en-US" altLang="en-US"/>
              <a:pPr/>
              <a:t>61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r>
              <a:rPr lang="en-US" altLang="en-US" smtClean="0"/>
              <a:t>Cascade Size: Viral Marketing – DVDs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13716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DVD cascades can grow large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Possibly as a result of websites where people sign up to exchange recommendations 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/>
          </a:p>
        </p:txBody>
      </p:sp>
      <p:sp>
        <p:nvSpPr>
          <p:cNvPr id="66564" name="Oval 7"/>
          <p:cNvSpPr>
            <a:spLocks noChangeArrowheads="1"/>
          </p:cNvSpPr>
          <p:nvPr/>
        </p:nvSpPr>
        <p:spPr bwMode="auto">
          <a:xfrm>
            <a:off x="3838575" y="3143250"/>
            <a:ext cx="533400" cy="381000"/>
          </a:xfrm>
          <a:prstGeom prst="ellipse">
            <a:avLst/>
          </a:prstGeom>
          <a:noFill/>
          <a:ln w="381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5" name="Freeform 8"/>
          <p:cNvSpPr>
            <a:spLocks/>
          </p:cNvSpPr>
          <p:nvPr/>
        </p:nvSpPr>
        <p:spPr bwMode="auto">
          <a:xfrm>
            <a:off x="4343400" y="2943225"/>
            <a:ext cx="990600" cy="369888"/>
          </a:xfrm>
          <a:custGeom>
            <a:avLst/>
            <a:gdLst>
              <a:gd name="T0" fmla="*/ 240 w 240"/>
              <a:gd name="T1" fmla="*/ 0 h 144"/>
              <a:gd name="T2" fmla="*/ 96 w 240"/>
              <a:gd name="T3" fmla="*/ 48 h 144"/>
              <a:gd name="T4" fmla="*/ 0 w 240"/>
              <a:gd name="T5" fmla="*/ 144 h 144"/>
              <a:gd name="T6" fmla="*/ 0 60000 65536"/>
              <a:gd name="T7" fmla="*/ 0 60000 65536"/>
              <a:gd name="T8" fmla="*/ 0 60000 65536"/>
              <a:gd name="T9" fmla="*/ 0 w 240"/>
              <a:gd name="T10" fmla="*/ 0 h 144"/>
              <a:gd name="T11" fmla="*/ 240 w 240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144">
                <a:moveTo>
                  <a:pt x="240" y="0"/>
                </a:moveTo>
                <a:cubicBezTo>
                  <a:pt x="188" y="12"/>
                  <a:pt x="136" y="24"/>
                  <a:pt x="96" y="48"/>
                </a:cubicBezTo>
                <a:cubicBezTo>
                  <a:pt x="56" y="72"/>
                  <a:pt x="28" y="108"/>
                  <a:pt x="0" y="144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6" name="Text Box 9"/>
          <p:cNvSpPr txBox="1">
            <a:spLocks noChangeArrowheads="1"/>
          </p:cNvSpPr>
          <p:nvPr/>
        </p:nvSpPr>
        <p:spPr bwMode="auto">
          <a:xfrm>
            <a:off x="5410200" y="2790825"/>
            <a:ext cx="2647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/>
              <a:t>shallow drop off – fat tail</a:t>
            </a:r>
          </a:p>
        </p:txBody>
      </p:sp>
      <p:sp>
        <p:nvSpPr>
          <p:cNvPr id="66567" name="Freeform 10"/>
          <p:cNvSpPr>
            <a:spLocks/>
          </p:cNvSpPr>
          <p:nvPr/>
        </p:nvSpPr>
        <p:spPr bwMode="auto">
          <a:xfrm>
            <a:off x="5410200" y="5153025"/>
            <a:ext cx="533400" cy="762000"/>
          </a:xfrm>
          <a:custGeom>
            <a:avLst/>
            <a:gdLst>
              <a:gd name="T0" fmla="*/ 336 w 336"/>
              <a:gd name="T1" fmla="*/ 0 h 480"/>
              <a:gd name="T2" fmla="*/ 96 w 336"/>
              <a:gd name="T3" fmla="*/ 192 h 480"/>
              <a:gd name="T4" fmla="*/ 0 w 336"/>
              <a:gd name="T5" fmla="*/ 480 h 480"/>
              <a:gd name="T6" fmla="*/ 0 60000 65536"/>
              <a:gd name="T7" fmla="*/ 0 60000 65536"/>
              <a:gd name="T8" fmla="*/ 0 60000 65536"/>
              <a:gd name="T9" fmla="*/ 0 w 336"/>
              <a:gd name="T10" fmla="*/ 0 h 480"/>
              <a:gd name="T11" fmla="*/ 336 w 336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" h="480">
                <a:moveTo>
                  <a:pt x="336" y="0"/>
                </a:moveTo>
                <a:cubicBezTo>
                  <a:pt x="244" y="56"/>
                  <a:pt x="152" y="112"/>
                  <a:pt x="96" y="192"/>
                </a:cubicBezTo>
                <a:cubicBezTo>
                  <a:pt x="40" y="272"/>
                  <a:pt x="20" y="376"/>
                  <a:pt x="0" y="480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8" name="Text Box 11"/>
          <p:cNvSpPr txBox="1">
            <a:spLocks noChangeArrowheads="1"/>
          </p:cNvSpPr>
          <p:nvPr/>
        </p:nvSpPr>
        <p:spPr bwMode="auto">
          <a:xfrm>
            <a:off x="6019800" y="4848225"/>
            <a:ext cx="3003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/>
              <a:t>a number of large cascades</a:t>
            </a:r>
          </a:p>
        </p:txBody>
      </p:sp>
      <p:sp>
        <p:nvSpPr>
          <p:cNvPr id="66569" name="Rectangle 19"/>
          <p:cNvSpPr>
            <a:spLocks noChangeArrowheads="1"/>
          </p:cNvSpPr>
          <p:nvPr/>
        </p:nvSpPr>
        <p:spPr bwMode="auto">
          <a:xfrm>
            <a:off x="2286000" y="3171825"/>
            <a:ext cx="3824288" cy="3016250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70" name="Line 20"/>
          <p:cNvSpPr>
            <a:spLocks noChangeShapeType="1"/>
          </p:cNvSpPr>
          <p:nvPr/>
        </p:nvSpPr>
        <p:spPr bwMode="auto">
          <a:xfrm>
            <a:off x="2317750" y="6161088"/>
            <a:ext cx="38242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1" name="Line 21"/>
          <p:cNvSpPr>
            <a:spLocks noChangeShapeType="1"/>
          </p:cNvSpPr>
          <p:nvPr/>
        </p:nvSpPr>
        <p:spPr bwMode="auto">
          <a:xfrm flipV="1">
            <a:off x="2317750" y="3144838"/>
            <a:ext cx="1588" cy="30162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2" name="Line 22"/>
          <p:cNvSpPr>
            <a:spLocks noChangeShapeType="1"/>
          </p:cNvSpPr>
          <p:nvPr/>
        </p:nvSpPr>
        <p:spPr bwMode="auto">
          <a:xfrm flipV="1">
            <a:off x="2317750" y="61420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3" name="Line 23"/>
          <p:cNvSpPr>
            <a:spLocks noChangeShapeType="1"/>
          </p:cNvSpPr>
          <p:nvPr/>
        </p:nvSpPr>
        <p:spPr bwMode="auto">
          <a:xfrm flipV="1">
            <a:off x="2317750" y="6122988"/>
            <a:ext cx="1588" cy="381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4" name="Rectangle 24"/>
          <p:cNvSpPr>
            <a:spLocks noChangeArrowheads="1"/>
          </p:cNvSpPr>
          <p:nvPr/>
        </p:nvSpPr>
        <p:spPr bwMode="auto">
          <a:xfrm>
            <a:off x="2141538" y="6264275"/>
            <a:ext cx="2698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6575" name="Rectangle 25"/>
          <p:cNvSpPr>
            <a:spLocks noChangeArrowheads="1"/>
          </p:cNvSpPr>
          <p:nvPr/>
        </p:nvSpPr>
        <p:spPr bwMode="auto">
          <a:xfrm>
            <a:off x="2406650" y="6189663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00">
                <a:solidFill>
                  <a:srgbClr val="000000"/>
                </a:solidFill>
                <a:latin typeface="Helvetica" panose="020B0604020202020204" pitchFamily="34" charset="0"/>
              </a:rPr>
              <a:t>0</a:t>
            </a:r>
            <a:endParaRPr lang="en-US" altLang="en-US"/>
          </a:p>
        </p:txBody>
      </p:sp>
      <p:sp>
        <p:nvSpPr>
          <p:cNvPr id="66576" name="Line 26"/>
          <p:cNvSpPr>
            <a:spLocks noChangeShapeType="1"/>
          </p:cNvSpPr>
          <p:nvPr/>
        </p:nvSpPr>
        <p:spPr bwMode="auto">
          <a:xfrm flipV="1">
            <a:off x="2701925" y="61420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7" name="Line 27"/>
          <p:cNvSpPr>
            <a:spLocks noChangeShapeType="1"/>
          </p:cNvSpPr>
          <p:nvPr/>
        </p:nvSpPr>
        <p:spPr bwMode="auto">
          <a:xfrm flipV="1">
            <a:off x="2925763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8" name="Line 28"/>
          <p:cNvSpPr>
            <a:spLocks noChangeShapeType="1"/>
          </p:cNvSpPr>
          <p:nvPr/>
        </p:nvSpPr>
        <p:spPr bwMode="auto">
          <a:xfrm flipV="1">
            <a:off x="3084513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79" name="Line 29"/>
          <p:cNvSpPr>
            <a:spLocks noChangeShapeType="1"/>
          </p:cNvSpPr>
          <p:nvPr/>
        </p:nvSpPr>
        <p:spPr bwMode="auto">
          <a:xfrm flipV="1">
            <a:off x="3208338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0" name="Line 30"/>
          <p:cNvSpPr>
            <a:spLocks noChangeShapeType="1"/>
          </p:cNvSpPr>
          <p:nvPr/>
        </p:nvSpPr>
        <p:spPr bwMode="auto">
          <a:xfrm flipV="1">
            <a:off x="3309938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1" name="Line 31"/>
          <p:cNvSpPr>
            <a:spLocks noChangeShapeType="1"/>
          </p:cNvSpPr>
          <p:nvPr/>
        </p:nvSpPr>
        <p:spPr bwMode="auto">
          <a:xfrm flipV="1">
            <a:off x="3394075" y="61420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2" name="Line 32"/>
          <p:cNvSpPr>
            <a:spLocks noChangeShapeType="1"/>
          </p:cNvSpPr>
          <p:nvPr/>
        </p:nvSpPr>
        <p:spPr bwMode="auto">
          <a:xfrm flipV="1">
            <a:off x="3468688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3" name="Line 33"/>
          <p:cNvSpPr>
            <a:spLocks noChangeShapeType="1"/>
          </p:cNvSpPr>
          <p:nvPr/>
        </p:nvSpPr>
        <p:spPr bwMode="auto">
          <a:xfrm flipV="1">
            <a:off x="3533775" y="61420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4" name="Line 34"/>
          <p:cNvSpPr>
            <a:spLocks noChangeShapeType="1"/>
          </p:cNvSpPr>
          <p:nvPr/>
        </p:nvSpPr>
        <p:spPr bwMode="auto">
          <a:xfrm flipV="1">
            <a:off x="3592513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5" name="Line 35"/>
          <p:cNvSpPr>
            <a:spLocks noChangeShapeType="1"/>
          </p:cNvSpPr>
          <p:nvPr/>
        </p:nvSpPr>
        <p:spPr bwMode="auto">
          <a:xfrm flipV="1">
            <a:off x="3592513" y="6122988"/>
            <a:ext cx="1587" cy="381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6" name="Rectangle 36"/>
          <p:cNvSpPr>
            <a:spLocks noChangeArrowheads="1"/>
          </p:cNvSpPr>
          <p:nvPr/>
        </p:nvSpPr>
        <p:spPr bwMode="auto">
          <a:xfrm>
            <a:off x="3416300" y="6264275"/>
            <a:ext cx="2698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6587" name="Rectangle 37"/>
          <p:cNvSpPr>
            <a:spLocks noChangeArrowheads="1"/>
          </p:cNvSpPr>
          <p:nvPr/>
        </p:nvSpPr>
        <p:spPr bwMode="auto">
          <a:xfrm>
            <a:off x="3681413" y="6189663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00">
                <a:solidFill>
                  <a:srgbClr val="000000"/>
                </a:solidFill>
                <a:latin typeface="Helvetica" panose="020B0604020202020204" pitchFamily="34" charset="0"/>
              </a:rPr>
              <a:t>1</a:t>
            </a:r>
            <a:endParaRPr lang="en-US" altLang="en-US"/>
          </a:p>
        </p:txBody>
      </p:sp>
      <p:sp>
        <p:nvSpPr>
          <p:cNvPr id="66588" name="Line 38"/>
          <p:cNvSpPr>
            <a:spLocks noChangeShapeType="1"/>
          </p:cNvSpPr>
          <p:nvPr/>
        </p:nvSpPr>
        <p:spPr bwMode="auto">
          <a:xfrm flipV="1">
            <a:off x="3976688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89" name="Line 39"/>
          <p:cNvSpPr>
            <a:spLocks noChangeShapeType="1"/>
          </p:cNvSpPr>
          <p:nvPr/>
        </p:nvSpPr>
        <p:spPr bwMode="auto">
          <a:xfrm flipV="1">
            <a:off x="4200525" y="61420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0" name="Line 40"/>
          <p:cNvSpPr>
            <a:spLocks noChangeShapeType="1"/>
          </p:cNvSpPr>
          <p:nvPr/>
        </p:nvSpPr>
        <p:spPr bwMode="auto">
          <a:xfrm flipV="1">
            <a:off x="4360863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1" name="Line 41"/>
          <p:cNvSpPr>
            <a:spLocks noChangeShapeType="1"/>
          </p:cNvSpPr>
          <p:nvPr/>
        </p:nvSpPr>
        <p:spPr bwMode="auto">
          <a:xfrm flipV="1">
            <a:off x="4484688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2" name="Line 42"/>
          <p:cNvSpPr>
            <a:spLocks noChangeShapeType="1"/>
          </p:cNvSpPr>
          <p:nvPr/>
        </p:nvSpPr>
        <p:spPr bwMode="auto">
          <a:xfrm flipV="1">
            <a:off x="4584700" y="61420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3" name="Line 43"/>
          <p:cNvSpPr>
            <a:spLocks noChangeShapeType="1"/>
          </p:cNvSpPr>
          <p:nvPr/>
        </p:nvSpPr>
        <p:spPr bwMode="auto">
          <a:xfrm flipV="1">
            <a:off x="4670425" y="61420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4" name="Line 44"/>
          <p:cNvSpPr>
            <a:spLocks noChangeShapeType="1"/>
          </p:cNvSpPr>
          <p:nvPr/>
        </p:nvSpPr>
        <p:spPr bwMode="auto">
          <a:xfrm flipV="1">
            <a:off x="4743450" y="61420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5" name="Line 45"/>
          <p:cNvSpPr>
            <a:spLocks noChangeShapeType="1"/>
          </p:cNvSpPr>
          <p:nvPr/>
        </p:nvSpPr>
        <p:spPr bwMode="auto">
          <a:xfrm flipV="1">
            <a:off x="4808538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6" name="Line 46"/>
          <p:cNvSpPr>
            <a:spLocks noChangeShapeType="1"/>
          </p:cNvSpPr>
          <p:nvPr/>
        </p:nvSpPr>
        <p:spPr bwMode="auto">
          <a:xfrm flipV="1">
            <a:off x="4867275" y="61420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7" name="Line 47"/>
          <p:cNvSpPr>
            <a:spLocks noChangeShapeType="1"/>
          </p:cNvSpPr>
          <p:nvPr/>
        </p:nvSpPr>
        <p:spPr bwMode="auto">
          <a:xfrm flipV="1">
            <a:off x="4867275" y="6122988"/>
            <a:ext cx="1588" cy="381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598" name="Rectangle 48"/>
          <p:cNvSpPr>
            <a:spLocks noChangeArrowheads="1"/>
          </p:cNvSpPr>
          <p:nvPr/>
        </p:nvSpPr>
        <p:spPr bwMode="auto">
          <a:xfrm>
            <a:off x="4691063" y="6264275"/>
            <a:ext cx="2698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6599" name="Rectangle 49"/>
          <p:cNvSpPr>
            <a:spLocks noChangeArrowheads="1"/>
          </p:cNvSpPr>
          <p:nvPr/>
        </p:nvSpPr>
        <p:spPr bwMode="auto">
          <a:xfrm>
            <a:off x="4956175" y="6189663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00">
                <a:solidFill>
                  <a:srgbClr val="000000"/>
                </a:solidFill>
                <a:latin typeface="Helvetica" panose="020B0604020202020204" pitchFamily="34" charset="0"/>
              </a:rPr>
              <a:t>2</a:t>
            </a:r>
            <a:endParaRPr lang="en-US" altLang="en-US"/>
          </a:p>
        </p:txBody>
      </p:sp>
      <p:sp>
        <p:nvSpPr>
          <p:cNvPr id="66600" name="Line 50"/>
          <p:cNvSpPr>
            <a:spLocks noChangeShapeType="1"/>
          </p:cNvSpPr>
          <p:nvPr/>
        </p:nvSpPr>
        <p:spPr bwMode="auto">
          <a:xfrm flipV="1">
            <a:off x="5251450" y="61420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1" name="Line 51"/>
          <p:cNvSpPr>
            <a:spLocks noChangeShapeType="1"/>
          </p:cNvSpPr>
          <p:nvPr/>
        </p:nvSpPr>
        <p:spPr bwMode="auto">
          <a:xfrm flipV="1">
            <a:off x="5475288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2" name="Line 52"/>
          <p:cNvSpPr>
            <a:spLocks noChangeShapeType="1"/>
          </p:cNvSpPr>
          <p:nvPr/>
        </p:nvSpPr>
        <p:spPr bwMode="auto">
          <a:xfrm flipV="1">
            <a:off x="5635625" y="614203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3" name="Line 53"/>
          <p:cNvSpPr>
            <a:spLocks noChangeShapeType="1"/>
          </p:cNvSpPr>
          <p:nvPr/>
        </p:nvSpPr>
        <p:spPr bwMode="auto">
          <a:xfrm flipV="1">
            <a:off x="5757863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4" name="Line 54"/>
          <p:cNvSpPr>
            <a:spLocks noChangeShapeType="1"/>
          </p:cNvSpPr>
          <p:nvPr/>
        </p:nvSpPr>
        <p:spPr bwMode="auto">
          <a:xfrm flipV="1">
            <a:off x="5859463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5" name="Line 55"/>
          <p:cNvSpPr>
            <a:spLocks noChangeShapeType="1"/>
          </p:cNvSpPr>
          <p:nvPr/>
        </p:nvSpPr>
        <p:spPr bwMode="auto">
          <a:xfrm flipV="1">
            <a:off x="5945188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6" name="Line 56"/>
          <p:cNvSpPr>
            <a:spLocks noChangeShapeType="1"/>
          </p:cNvSpPr>
          <p:nvPr/>
        </p:nvSpPr>
        <p:spPr bwMode="auto">
          <a:xfrm flipV="1">
            <a:off x="6018213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7" name="Line 57"/>
          <p:cNvSpPr>
            <a:spLocks noChangeShapeType="1"/>
          </p:cNvSpPr>
          <p:nvPr/>
        </p:nvSpPr>
        <p:spPr bwMode="auto">
          <a:xfrm flipV="1">
            <a:off x="6084888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8" name="Line 58"/>
          <p:cNvSpPr>
            <a:spLocks noChangeShapeType="1"/>
          </p:cNvSpPr>
          <p:nvPr/>
        </p:nvSpPr>
        <p:spPr bwMode="auto">
          <a:xfrm flipV="1">
            <a:off x="6142038" y="614203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09" name="Line 59"/>
          <p:cNvSpPr>
            <a:spLocks noChangeShapeType="1"/>
          </p:cNvSpPr>
          <p:nvPr/>
        </p:nvSpPr>
        <p:spPr bwMode="auto">
          <a:xfrm flipV="1">
            <a:off x="6142038" y="6122988"/>
            <a:ext cx="1587" cy="381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10" name="Rectangle 60"/>
          <p:cNvSpPr>
            <a:spLocks noChangeArrowheads="1"/>
          </p:cNvSpPr>
          <p:nvPr/>
        </p:nvSpPr>
        <p:spPr bwMode="auto">
          <a:xfrm>
            <a:off x="5965825" y="6264275"/>
            <a:ext cx="2698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6611" name="Rectangle 61"/>
          <p:cNvSpPr>
            <a:spLocks noChangeArrowheads="1"/>
          </p:cNvSpPr>
          <p:nvPr/>
        </p:nvSpPr>
        <p:spPr bwMode="auto">
          <a:xfrm>
            <a:off x="6232525" y="6189663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00">
                <a:solidFill>
                  <a:srgbClr val="000000"/>
                </a:solidFill>
                <a:latin typeface="Helvetica" panose="020B0604020202020204" pitchFamily="34" charset="0"/>
              </a:rPr>
              <a:t>3</a:t>
            </a:r>
            <a:endParaRPr lang="en-US" altLang="en-US"/>
          </a:p>
        </p:txBody>
      </p:sp>
      <p:sp>
        <p:nvSpPr>
          <p:cNvPr id="66612" name="Line 62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13" name="Line 63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14" name="Line 64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15" name="Line 65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16" name="Line 66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17" name="Line 67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18" name="Line 68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19" name="Line 69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20" name="Line 70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21" name="Line 71"/>
          <p:cNvSpPr>
            <a:spLocks noChangeShapeType="1"/>
          </p:cNvSpPr>
          <p:nvPr/>
        </p:nvSpPr>
        <p:spPr bwMode="auto">
          <a:xfrm>
            <a:off x="2317750" y="6161088"/>
            <a:ext cx="38100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22" name="Rectangle 72"/>
          <p:cNvSpPr>
            <a:spLocks noChangeArrowheads="1"/>
          </p:cNvSpPr>
          <p:nvPr/>
        </p:nvSpPr>
        <p:spPr bwMode="auto">
          <a:xfrm>
            <a:off x="1938338" y="6032500"/>
            <a:ext cx="2698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6623" name="Rectangle 73"/>
          <p:cNvSpPr>
            <a:spLocks noChangeArrowheads="1"/>
          </p:cNvSpPr>
          <p:nvPr/>
        </p:nvSpPr>
        <p:spPr bwMode="auto">
          <a:xfrm>
            <a:off x="2205038" y="5956300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00">
                <a:solidFill>
                  <a:srgbClr val="000000"/>
                </a:solidFill>
                <a:latin typeface="Helvetica" panose="020B0604020202020204" pitchFamily="34" charset="0"/>
              </a:rPr>
              <a:t>0</a:t>
            </a:r>
            <a:endParaRPr lang="en-US" altLang="en-US"/>
          </a:p>
        </p:txBody>
      </p:sp>
      <p:sp>
        <p:nvSpPr>
          <p:cNvPr id="66624" name="Line 74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25" name="Line 75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26" name="Line 76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27" name="Line 77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28" name="Line 78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29" name="Line 79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30" name="Line 80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31" name="Line 81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32" name="Line 82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33" name="Line 83"/>
          <p:cNvSpPr>
            <a:spLocks noChangeShapeType="1"/>
          </p:cNvSpPr>
          <p:nvPr/>
        </p:nvSpPr>
        <p:spPr bwMode="auto">
          <a:xfrm>
            <a:off x="2317750" y="5130800"/>
            <a:ext cx="381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34" name="Rectangle 84"/>
          <p:cNvSpPr>
            <a:spLocks noChangeArrowheads="1"/>
          </p:cNvSpPr>
          <p:nvPr/>
        </p:nvSpPr>
        <p:spPr bwMode="auto">
          <a:xfrm>
            <a:off x="1938338" y="5002213"/>
            <a:ext cx="2698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6635" name="Rectangle 85"/>
          <p:cNvSpPr>
            <a:spLocks noChangeArrowheads="1"/>
          </p:cNvSpPr>
          <p:nvPr/>
        </p:nvSpPr>
        <p:spPr bwMode="auto">
          <a:xfrm>
            <a:off x="2205038" y="4927600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00">
                <a:solidFill>
                  <a:srgbClr val="000000"/>
                </a:solidFill>
                <a:latin typeface="Helvetica" panose="020B0604020202020204" pitchFamily="34" charset="0"/>
              </a:rPr>
              <a:t>2</a:t>
            </a:r>
            <a:endParaRPr lang="en-US" altLang="en-US"/>
          </a:p>
        </p:txBody>
      </p:sp>
      <p:sp>
        <p:nvSpPr>
          <p:cNvPr id="66636" name="Line 86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37" name="Line 87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38" name="Line 88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39" name="Line 89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40" name="Line 90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41" name="Line 91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42" name="Line 92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43" name="Line 93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44" name="Line 94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45" name="Line 95"/>
          <p:cNvSpPr>
            <a:spLocks noChangeShapeType="1"/>
          </p:cNvSpPr>
          <p:nvPr/>
        </p:nvSpPr>
        <p:spPr bwMode="auto">
          <a:xfrm>
            <a:off x="2317750" y="4102100"/>
            <a:ext cx="381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46" name="Rectangle 96"/>
          <p:cNvSpPr>
            <a:spLocks noChangeArrowheads="1"/>
          </p:cNvSpPr>
          <p:nvPr/>
        </p:nvSpPr>
        <p:spPr bwMode="auto">
          <a:xfrm>
            <a:off x="1938338" y="3973513"/>
            <a:ext cx="26987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  <a:endParaRPr lang="en-US" altLang="en-US"/>
          </a:p>
        </p:txBody>
      </p:sp>
      <p:sp>
        <p:nvSpPr>
          <p:cNvPr id="66647" name="Rectangle 97"/>
          <p:cNvSpPr>
            <a:spLocks noChangeArrowheads="1"/>
          </p:cNvSpPr>
          <p:nvPr/>
        </p:nvSpPr>
        <p:spPr bwMode="auto">
          <a:xfrm>
            <a:off x="2205038" y="3897313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300">
                <a:solidFill>
                  <a:srgbClr val="000000"/>
                </a:solidFill>
                <a:latin typeface="Helvetica" panose="020B0604020202020204" pitchFamily="34" charset="0"/>
              </a:rPr>
              <a:t>4</a:t>
            </a:r>
            <a:endParaRPr lang="en-US" altLang="en-US"/>
          </a:p>
        </p:txBody>
      </p:sp>
      <p:sp>
        <p:nvSpPr>
          <p:cNvPr id="66648" name="Line 98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49" name="Line 99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50" name="Line 100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51" name="Line 101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52" name="Line 102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53" name="Line 103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54" name="Line 104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55" name="Line 105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56" name="Line 106"/>
          <p:cNvSpPr>
            <a:spLocks noChangeShapeType="1"/>
          </p:cNvSpPr>
          <p:nvPr/>
        </p:nvSpPr>
        <p:spPr bwMode="auto">
          <a:xfrm>
            <a:off x="2317750" y="6161088"/>
            <a:ext cx="158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657" name="Freeform 107"/>
          <p:cNvSpPr>
            <a:spLocks/>
          </p:cNvSpPr>
          <p:nvPr/>
        </p:nvSpPr>
        <p:spPr bwMode="auto">
          <a:xfrm>
            <a:off x="2317750" y="4343400"/>
            <a:ext cx="2884488" cy="1819275"/>
          </a:xfrm>
          <a:custGeom>
            <a:avLst/>
            <a:gdLst>
              <a:gd name="T0" fmla="*/ 1418 w 6733"/>
              <a:gd name="T1" fmla="*/ 895 h 4243"/>
              <a:gd name="T2" fmla="*/ 2315 w 6733"/>
              <a:gd name="T3" fmla="*/ 1458 h 4243"/>
              <a:gd name="T4" fmla="*/ 2838 w 6733"/>
              <a:gd name="T5" fmla="*/ 1788 h 4243"/>
              <a:gd name="T6" fmla="*/ 3210 w 6733"/>
              <a:gd name="T7" fmla="*/ 2023 h 4243"/>
              <a:gd name="T8" fmla="*/ 3498 w 6733"/>
              <a:gd name="T9" fmla="*/ 2205 h 4243"/>
              <a:gd name="T10" fmla="*/ 3735 w 6733"/>
              <a:gd name="T11" fmla="*/ 2353 h 4243"/>
              <a:gd name="T12" fmla="*/ 3933 w 6733"/>
              <a:gd name="T13" fmla="*/ 2478 h 4243"/>
              <a:gd name="T14" fmla="*/ 4107 w 6733"/>
              <a:gd name="T15" fmla="*/ 2586 h 4243"/>
              <a:gd name="T16" fmla="*/ 4258 w 6733"/>
              <a:gd name="T17" fmla="*/ 2683 h 4243"/>
              <a:gd name="T18" fmla="*/ 4395 w 6733"/>
              <a:gd name="T19" fmla="*/ 2768 h 4243"/>
              <a:gd name="T20" fmla="*/ 4518 w 6733"/>
              <a:gd name="T21" fmla="*/ 2846 h 4243"/>
              <a:gd name="T22" fmla="*/ 4630 w 6733"/>
              <a:gd name="T23" fmla="*/ 2916 h 4243"/>
              <a:gd name="T24" fmla="*/ 4733 w 6733"/>
              <a:gd name="T25" fmla="*/ 2983 h 4243"/>
              <a:gd name="T26" fmla="*/ 4830 w 6733"/>
              <a:gd name="T27" fmla="*/ 3043 h 4243"/>
              <a:gd name="T28" fmla="*/ 4918 w 6733"/>
              <a:gd name="T29" fmla="*/ 3098 h 4243"/>
              <a:gd name="T30" fmla="*/ 5002 w 6733"/>
              <a:gd name="T31" fmla="*/ 3151 h 4243"/>
              <a:gd name="T32" fmla="*/ 5080 w 6733"/>
              <a:gd name="T33" fmla="*/ 3201 h 4243"/>
              <a:gd name="T34" fmla="*/ 5153 w 6733"/>
              <a:gd name="T35" fmla="*/ 3248 h 4243"/>
              <a:gd name="T36" fmla="*/ 5223 w 6733"/>
              <a:gd name="T37" fmla="*/ 3291 h 4243"/>
              <a:gd name="T38" fmla="*/ 5290 w 6733"/>
              <a:gd name="T39" fmla="*/ 3333 h 4243"/>
              <a:gd name="T40" fmla="*/ 5353 w 6733"/>
              <a:gd name="T41" fmla="*/ 3373 h 4243"/>
              <a:gd name="T42" fmla="*/ 5413 w 6733"/>
              <a:gd name="T43" fmla="*/ 3411 h 4243"/>
              <a:gd name="T44" fmla="*/ 5470 w 6733"/>
              <a:gd name="T45" fmla="*/ 3446 h 4243"/>
              <a:gd name="T46" fmla="*/ 5562 w 6733"/>
              <a:gd name="T47" fmla="*/ 3503 h 4243"/>
              <a:gd name="T48" fmla="*/ 5630 w 6733"/>
              <a:gd name="T49" fmla="*/ 3546 h 4243"/>
              <a:gd name="T50" fmla="*/ 5678 w 6733"/>
              <a:gd name="T51" fmla="*/ 3578 h 4243"/>
              <a:gd name="T52" fmla="*/ 5740 w 6733"/>
              <a:gd name="T53" fmla="*/ 3616 h 4243"/>
              <a:gd name="T54" fmla="*/ 5843 w 6733"/>
              <a:gd name="T55" fmla="*/ 3681 h 4243"/>
              <a:gd name="T56" fmla="*/ 5883 w 6733"/>
              <a:gd name="T57" fmla="*/ 3706 h 4243"/>
              <a:gd name="T58" fmla="*/ 5925 w 6733"/>
              <a:gd name="T59" fmla="*/ 3733 h 4243"/>
              <a:gd name="T60" fmla="*/ 5977 w 6733"/>
              <a:gd name="T61" fmla="*/ 3765 h 4243"/>
              <a:gd name="T62" fmla="*/ 6013 w 6733"/>
              <a:gd name="T63" fmla="*/ 3788 h 4243"/>
              <a:gd name="T64" fmla="*/ 6073 w 6733"/>
              <a:gd name="T65" fmla="*/ 3826 h 4243"/>
              <a:gd name="T66" fmla="*/ 6120 w 6733"/>
              <a:gd name="T67" fmla="*/ 3855 h 4243"/>
              <a:gd name="T68" fmla="*/ 6197 w 6733"/>
              <a:gd name="T69" fmla="*/ 3905 h 4243"/>
              <a:gd name="T70" fmla="*/ 6238 w 6733"/>
              <a:gd name="T71" fmla="*/ 3930 h 4243"/>
              <a:gd name="T72" fmla="*/ 6270 w 6733"/>
              <a:gd name="T73" fmla="*/ 3950 h 4243"/>
              <a:gd name="T74" fmla="*/ 6300 w 6733"/>
              <a:gd name="T75" fmla="*/ 3968 h 4243"/>
              <a:gd name="T76" fmla="*/ 6338 w 6733"/>
              <a:gd name="T77" fmla="*/ 3993 h 4243"/>
              <a:gd name="T78" fmla="*/ 6422 w 6733"/>
              <a:gd name="T79" fmla="*/ 4046 h 4243"/>
              <a:gd name="T80" fmla="*/ 6475 w 6733"/>
              <a:gd name="T81" fmla="*/ 4080 h 4243"/>
              <a:gd name="T82" fmla="*/ 6508 w 6733"/>
              <a:gd name="T83" fmla="*/ 4100 h 4243"/>
              <a:gd name="T84" fmla="*/ 6597 w 6733"/>
              <a:gd name="T85" fmla="*/ 4156 h 4243"/>
              <a:gd name="T86" fmla="*/ 6703 w 6733"/>
              <a:gd name="T87" fmla="*/ 4223 h 42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733"/>
              <a:gd name="T133" fmla="*/ 0 h 4243"/>
              <a:gd name="T134" fmla="*/ 6733 w 6733"/>
              <a:gd name="T135" fmla="*/ 4243 h 42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733" h="4243">
                <a:moveTo>
                  <a:pt x="0" y="0"/>
                </a:moveTo>
                <a:lnTo>
                  <a:pt x="895" y="565"/>
                </a:lnTo>
                <a:lnTo>
                  <a:pt x="1418" y="895"/>
                </a:lnTo>
                <a:lnTo>
                  <a:pt x="1790" y="1128"/>
                </a:lnTo>
                <a:lnTo>
                  <a:pt x="2078" y="1310"/>
                </a:lnTo>
                <a:lnTo>
                  <a:pt x="2315" y="1458"/>
                </a:lnTo>
                <a:lnTo>
                  <a:pt x="2513" y="1585"/>
                </a:lnTo>
                <a:lnTo>
                  <a:pt x="2687" y="1693"/>
                </a:lnTo>
                <a:lnTo>
                  <a:pt x="2838" y="1788"/>
                </a:lnTo>
                <a:lnTo>
                  <a:pt x="2975" y="1875"/>
                </a:lnTo>
                <a:lnTo>
                  <a:pt x="3098" y="1951"/>
                </a:lnTo>
                <a:lnTo>
                  <a:pt x="3210" y="2023"/>
                </a:lnTo>
                <a:lnTo>
                  <a:pt x="3313" y="2088"/>
                </a:lnTo>
                <a:lnTo>
                  <a:pt x="3410" y="2148"/>
                </a:lnTo>
                <a:lnTo>
                  <a:pt x="3498" y="2205"/>
                </a:lnTo>
                <a:lnTo>
                  <a:pt x="3582" y="2256"/>
                </a:lnTo>
                <a:lnTo>
                  <a:pt x="3660" y="2306"/>
                </a:lnTo>
                <a:lnTo>
                  <a:pt x="3735" y="2353"/>
                </a:lnTo>
                <a:lnTo>
                  <a:pt x="3805" y="2396"/>
                </a:lnTo>
                <a:lnTo>
                  <a:pt x="3870" y="2438"/>
                </a:lnTo>
                <a:lnTo>
                  <a:pt x="3933" y="2478"/>
                </a:lnTo>
                <a:lnTo>
                  <a:pt x="3993" y="2516"/>
                </a:lnTo>
                <a:lnTo>
                  <a:pt x="4052" y="2553"/>
                </a:lnTo>
                <a:lnTo>
                  <a:pt x="4107" y="2586"/>
                </a:lnTo>
                <a:lnTo>
                  <a:pt x="4158" y="2620"/>
                </a:lnTo>
                <a:lnTo>
                  <a:pt x="4210" y="2651"/>
                </a:lnTo>
                <a:lnTo>
                  <a:pt x="4258" y="2683"/>
                </a:lnTo>
                <a:lnTo>
                  <a:pt x="4305" y="2713"/>
                </a:lnTo>
                <a:lnTo>
                  <a:pt x="4350" y="2741"/>
                </a:lnTo>
                <a:lnTo>
                  <a:pt x="4395" y="2768"/>
                </a:lnTo>
                <a:lnTo>
                  <a:pt x="4437" y="2795"/>
                </a:lnTo>
                <a:lnTo>
                  <a:pt x="4478" y="2821"/>
                </a:lnTo>
                <a:lnTo>
                  <a:pt x="4518" y="2846"/>
                </a:lnTo>
                <a:lnTo>
                  <a:pt x="4557" y="2871"/>
                </a:lnTo>
                <a:lnTo>
                  <a:pt x="4593" y="2895"/>
                </a:lnTo>
                <a:lnTo>
                  <a:pt x="4630" y="2916"/>
                </a:lnTo>
                <a:lnTo>
                  <a:pt x="4665" y="2940"/>
                </a:lnTo>
                <a:lnTo>
                  <a:pt x="4700" y="2961"/>
                </a:lnTo>
                <a:lnTo>
                  <a:pt x="4733" y="2983"/>
                </a:lnTo>
                <a:lnTo>
                  <a:pt x="4767" y="3003"/>
                </a:lnTo>
                <a:lnTo>
                  <a:pt x="4798" y="3023"/>
                </a:lnTo>
                <a:lnTo>
                  <a:pt x="4830" y="3043"/>
                </a:lnTo>
                <a:lnTo>
                  <a:pt x="4860" y="3061"/>
                </a:lnTo>
                <a:lnTo>
                  <a:pt x="4890" y="3080"/>
                </a:lnTo>
                <a:lnTo>
                  <a:pt x="4918" y="3098"/>
                </a:lnTo>
                <a:lnTo>
                  <a:pt x="4947" y="3116"/>
                </a:lnTo>
                <a:lnTo>
                  <a:pt x="4975" y="3135"/>
                </a:lnTo>
                <a:lnTo>
                  <a:pt x="5002" y="3151"/>
                </a:lnTo>
                <a:lnTo>
                  <a:pt x="5028" y="3168"/>
                </a:lnTo>
                <a:lnTo>
                  <a:pt x="5055" y="3185"/>
                </a:lnTo>
                <a:lnTo>
                  <a:pt x="5080" y="3201"/>
                </a:lnTo>
                <a:lnTo>
                  <a:pt x="5105" y="3216"/>
                </a:lnTo>
                <a:lnTo>
                  <a:pt x="5130" y="3231"/>
                </a:lnTo>
                <a:lnTo>
                  <a:pt x="5153" y="3248"/>
                </a:lnTo>
                <a:lnTo>
                  <a:pt x="5178" y="3261"/>
                </a:lnTo>
                <a:lnTo>
                  <a:pt x="5202" y="3276"/>
                </a:lnTo>
                <a:lnTo>
                  <a:pt x="5223" y="3291"/>
                </a:lnTo>
                <a:lnTo>
                  <a:pt x="5247" y="3305"/>
                </a:lnTo>
                <a:lnTo>
                  <a:pt x="5268" y="3320"/>
                </a:lnTo>
                <a:lnTo>
                  <a:pt x="5290" y="3333"/>
                </a:lnTo>
                <a:lnTo>
                  <a:pt x="5312" y="3346"/>
                </a:lnTo>
                <a:lnTo>
                  <a:pt x="5333" y="3360"/>
                </a:lnTo>
                <a:lnTo>
                  <a:pt x="5353" y="3373"/>
                </a:lnTo>
                <a:lnTo>
                  <a:pt x="5373" y="3385"/>
                </a:lnTo>
                <a:lnTo>
                  <a:pt x="5393" y="3398"/>
                </a:lnTo>
                <a:lnTo>
                  <a:pt x="5413" y="3411"/>
                </a:lnTo>
                <a:lnTo>
                  <a:pt x="5433" y="3423"/>
                </a:lnTo>
                <a:lnTo>
                  <a:pt x="5452" y="3435"/>
                </a:lnTo>
                <a:lnTo>
                  <a:pt x="5470" y="3446"/>
                </a:lnTo>
                <a:lnTo>
                  <a:pt x="5490" y="3458"/>
                </a:lnTo>
                <a:lnTo>
                  <a:pt x="5543" y="3493"/>
                </a:lnTo>
                <a:lnTo>
                  <a:pt x="5562" y="3503"/>
                </a:lnTo>
                <a:lnTo>
                  <a:pt x="5578" y="3515"/>
                </a:lnTo>
                <a:lnTo>
                  <a:pt x="5613" y="3536"/>
                </a:lnTo>
                <a:lnTo>
                  <a:pt x="5630" y="3546"/>
                </a:lnTo>
                <a:lnTo>
                  <a:pt x="5645" y="3556"/>
                </a:lnTo>
                <a:lnTo>
                  <a:pt x="5662" y="3566"/>
                </a:lnTo>
                <a:lnTo>
                  <a:pt x="5678" y="3578"/>
                </a:lnTo>
                <a:lnTo>
                  <a:pt x="5693" y="3588"/>
                </a:lnTo>
                <a:lnTo>
                  <a:pt x="5725" y="3606"/>
                </a:lnTo>
                <a:lnTo>
                  <a:pt x="5740" y="3616"/>
                </a:lnTo>
                <a:lnTo>
                  <a:pt x="5770" y="3635"/>
                </a:lnTo>
                <a:lnTo>
                  <a:pt x="5813" y="3663"/>
                </a:lnTo>
                <a:lnTo>
                  <a:pt x="5843" y="3681"/>
                </a:lnTo>
                <a:lnTo>
                  <a:pt x="5857" y="3690"/>
                </a:lnTo>
                <a:lnTo>
                  <a:pt x="5870" y="3698"/>
                </a:lnTo>
                <a:lnTo>
                  <a:pt x="5883" y="3706"/>
                </a:lnTo>
                <a:lnTo>
                  <a:pt x="5898" y="3716"/>
                </a:lnTo>
                <a:lnTo>
                  <a:pt x="5912" y="3725"/>
                </a:lnTo>
                <a:lnTo>
                  <a:pt x="5925" y="3733"/>
                </a:lnTo>
                <a:lnTo>
                  <a:pt x="5937" y="3741"/>
                </a:lnTo>
                <a:lnTo>
                  <a:pt x="5963" y="3756"/>
                </a:lnTo>
                <a:lnTo>
                  <a:pt x="5977" y="3765"/>
                </a:lnTo>
                <a:lnTo>
                  <a:pt x="5988" y="3773"/>
                </a:lnTo>
                <a:lnTo>
                  <a:pt x="6002" y="3781"/>
                </a:lnTo>
                <a:lnTo>
                  <a:pt x="6013" y="3788"/>
                </a:lnTo>
                <a:lnTo>
                  <a:pt x="6025" y="3796"/>
                </a:lnTo>
                <a:lnTo>
                  <a:pt x="6062" y="3820"/>
                </a:lnTo>
                <a:lnTo>
                  <a:pt x="6073" y="3826"/>
                </a:lnTo>
                <a:lnTo>
                  <a:pt x="6085" y="3833"/>
                </a:lnTo>
                <a:lnTo>
                  <a:pt x="6097" y="3841"/>
                </a:lnTo>
                <a:lnTo>
                  <a:pt x="6120" y="3855"/>
                </a:lnTo>
                <a:lnTo>
                  <a:pt x="6153" y="3876"/>
                </a:lnTo>
                <a:lnTo>
                  <a:pt x="6187" y="3898"/>
                </a:lnTo>
                <a:lnTo>
                  <a:pt x="6197" y="3905"/>
                </a:lnTo>
                <a:lnTo>
                  <a:pt x="6218" y="3918"/>
                </a:lnTo>
                <a:lnTo>
                  <a:pt x="6228" y="3925"/>
                </a:lnTo>
                <a:lnTo>
                  <a:pt x="6238" y="3930"/>
                </a:lnTo>
                <a:lnTo>
                  <a:pt x="6248" y="3936"/>
                </a:lnTo>
                <a:lnTo>
                  <a:pt x="6258" y="3943"/>
                </a:lnTo>
                <a:lnTo>
                  <a:pt x="6270" y="3950"/>
                </a:lnTo>
                <a:lnTo>
                  <a:pt x="6280" y="3956"/>
                </a:lnTo>
                <a:lnTo>
                  <a:pt x="6290" y="3963"/>
                </a:lnTo>
                <a:lnTo>
                  <a:pt x="6300" y="3968"/>
                </a:lnTo>
                <a:lnTo>
                  <a:pt x="6318" y="3981"/>
                </a:lnTo>
                <a:lnTo>
                  <a:pt x="6328" y="3986"/>
                </a:lnTo>
                <a:lnTo>
                  <a:pt x="6338" y="3993"/>
                </a:lnTo>
                <a:lnTo>
                  <a:pt x="6395" y="4028"/>
                </a:lnTo>
                <a:lnTo>
                  <a:pt x="6403" y="4035"/>
                </a:lnTo>
                <a:lnTo>
                  <a:pt x="6422" y="4046"/>
                </a:lnTo>
                <a:lnTo>
                  <a:pt x="6448" y="4063"/>
                </a:lnTo>
                <a:lnTo>
                  <a:pt x="6457" y="4068"/>
                </a:lnTo>
                <a:lnTo>
                  <a:pt x="6475" y="4080"/>
                </a:lnTo>
                <a:lnTo>
                  <a:pt x="6483" y="4085"/>
                </a:lnTo>
                <a:lnTo>
                  <a:pt x="6492" y="4090"/>
                </a:lnTo>
                <a:lnTo>
                  <a:pt x="6508" y="4100"/>
                </a:lnTo>
                <a:lnTo>
                  <a:pt x="6533" y="4116"/>
                </a:lnTo>
                <a:lnTo>
                  <a:pt x="6565" y="4136"/>
                </a:lnTo>
                <a:lnTo>
                  <a:pt x="6597" y="4156"/>
                </a:lnTo>
                <a:lnTo>
                  <a:pt x="6688" y="4213"/>
                </a:lnTo>
                <a:lnTo>
                  <a:pt x="6695" y="4218"/>
                </a:lnTo>
                <a:lnTo>
                  <a:pt x="6703" y="4223"/>
                </a:lnTo>
                <a:lnTo>
                  <a:pt x="6717" y="4231"/>
                </a:lnTo>
                <a:lnTo>
                  <a:pt x="6733" y="4243"/>
                </a:lnTo>
              </a:path>
            </a:pathLst>
          </a:cu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58" name="Freeform 108"/>
          <p:cNvSpPr>
            <a:spLocks/>
          </p:cNvSpPr>
          <p:nvPr/>
        </p:nvSpPr>
        <p:spPr bwMode="auto">
          <a:xfrm>
            <a:off x="2317750" y="3144838"/>
            <a:ext cx="3694113" cy="3016250"/>
          </a:xfrm>
          <a:custGeom>
            <a:avLst/>
            <a:gdLst>
              <a:gd name="T0" fmla="*/ 1418 w 8623"/>
              <a:gd name="T1" fmla="*/ 3001 h 7041"/>
              <a:gd name="T2" fmla="*/ 2315 w 8623"/>
              <a:gd name="T3" fmla="*/ 4433 h 7041"/>
              <a:gd name="T4" fmla="*/ 2838 w 8623"/>
              <a:gd name="T5" fmla="*/ 4846 h 7041"/>
              <a:gd name="T6" fmla="*/ 3210 w 8623"/>
              <a:gd name="T7" fmla="*/ 5216 h 7041"/>
              <a:gd name="T8" fmla="*/ 3498 w 8623"/>
              <a:gd name="T9" fmla="*/ 5185 h 7041"/>
              <a:gd name="T10" fmla="*/ 3735 w 8623"/>
              <a:gd name="T11" fmla="*/ 5428 h 7041"/>
              <a:gd name="T12" fmla="*/ 3933 w 8623"/>
              <a:gd name="T13" fmla="*/ 5663 h 7041"/>
              <a:gd name="T14" fmla="*/ 4107 w 8623"/>
              <a:gd name="T15" fmla="*/ 5405 h 7041"/>
              <a:gd name="T16" fmla="*/ 4258 w 8623"/>
              <a:gd name="T17" fmla="*/ 5478 h 7041"/>
              <a:gd name="T18" fmla="*/ 4395 w 8623"/>
              <a:gd name="T19" fmla="*/ 5701 h 7041"/>
              <a:gd name="T20" fmla="*/ 4518 w 8623"/>
              <a:gd name="T21" fmla="*/ 5743 h 7041"/>
              <a:gd name="T22" fmla="*/ 4630 w 8623"/>
              <a:gd name="T23" fmla="*/ 5405 h 7041"/>
              <a:gd name="T24" fmla="*/ 4733 w 8623"/>
              <a:gd name="T25" fmla="*/ 5790 h 7041"/>
              <a:gd name="T26" fmla="*/ 4830 w 8623"/>
              <a:gd name="T27" fmla="*/ 5840 h 7041"/>
              <a:gd name="T28" fmla="*/ 4918 w 8623"/>
              <a:gd name="T29" fmla="*/ 5955 h 7041"/>
              <a:gd name="T30" fmla="*/ 5002 w 8623"/>
              <a:gd name="T31" fmla="*/ 5895 h 7041"/>
              <a:gd name="T32" fmla="*/ 5080 w 8623"/>
              <a:gd name="T33" fmla="*/ 5955 h 7041"/>
              <a:gd name="T34" fmla="*/ 5153 w 8623"/>
              <a:gd name="T35" fmla="*/ 6316 h 7041"/>
              <a:gd name="T36" fmla="*/ 5223 w 8623"/>
              <a:gd name="T37" fmla="*/ 6201 h 7041"/>
              <a:gd name="T38" fmla="*/ 5290 w 8623"/>
              <a:gd name="T39" fmla="*/ 5895 h 7041"/>
              <a:gd name="T40" fmla="*/ 5353 w 8623"/>
              <a:gd name="T41" fmla="*/ 6678 h 7041"/>
              <a:gd name="T42" fmla="*/ 5413 w 8623"/>
              <a:gd name="T43" fmla="*/ 6201 h 7041"/>
              <a:gd name="T44" fmla="*/ 5470 w 8623"/>
              <a:gd name="T45" fmla="*/ 6678 h 7041"/>
              <a:gd name="T46" fmla="*/ 5562 w 8623"/>
              <a:gd name="T47" fmla="*/ 6201 h 7041"/>
              <a:gd name="T48" fmla="*/ 5630 w 8623"/>
              <a:gd name="T49" fmla="*/ 6201 h 7041"/>
              <a:gd name="T50" fmla="*/ 5678 w 8623"/>
              <a:gd name="T51" fmla="*/ 7041 h 7041"/>
              <a:gd name="T52" fmla="*/ 5740 w 8623"/>
              <a:gd name="T53" fmla="*/ 6678 h 7041"/>
              <a:gd name="T54" fmla="*/ 5843 w 8623"/>
              <a:gd name="T55" fmla="*/ 7041 h 7041"/>
              <a:gd name="T56" fmla="*/ 5883 w 8623"/>
              <a:gd name="T57" fmla="*/ 7041 h 7041"/>
              <a:gd name="T58" fmla="*/ 5925 w 8623"/>
              <a:gd name="T59" fmla="*/ 7041 h 7041"/>
              <a:gd name="T60" fmla="*/ 5977 w 8623"/>
              <a:gd name="T61" fmla="*/ 6468 h 7041"/>
              <a:gd name="T62" fmla="*/ 6013 w 8623"/>
              <a:gd name="T63" fmla="*/ 7041 h 7041"/>
              <a:gd name="T64" fmla="*/ 6073 w 8623"/>
              <a:gd name="T65" fmla="*/ 7041 h 7041"/>
              <a:gd name="T66" fmla="*/ 6120 w 8623"/>
              <a:gd name="T67" fmla="*/ 6468 h 7041"/>
              <a:gd name="T68" fmla="*/ 6197 w 8623"/>
              <a:gd name="T69" fmla="*/ 7041 h 7041"/>
              <a:gd name="T70" fmla="*/ 6238 w 8623"/>
              <a:gd name="T71" fmla="*/ 7041 h 7041"/>
              <a:gd name="T72" fmla="*/ 6270 w 8623"/>
              <a:gd name="T73" fmla="*/ 7041 h 7041"/>
              <a:gd name="T74" fmla="*/ 6300 w 8623"/>
              <a:gd name="T75" fmla="*/ 7041 h 7041"/>
              <a:gd name="T76" fmla="*/ 6338 w 8623"/>
              <a:gd name="T77" fmla="*/ 7041 h 7041"/>
              <a:gd name="T78" fmla="*/ 6422 w 8623"/>
              <a:gd name="T79" fmla="*/ 7041 h 7041"/>
              <a:gd name="T80" fmla="*/ 6475 w 8623"/>
              <a:gd name="T81" fmla="*/ 7041 h 7041"/>
              <a:gd name="T82" fmla="*/ 6508 w 8623"/>
              <a:gd name="T83" fmla="*/ 6678 h 7041"/>
              <a:gd name="T84" fmla="*/ 6597 w 8623"/>
              <a:gd name="T85" fmla="*/ 6678 h 7041"/>
              <a:gd name="T86" fmla="*/ 6703 w 8623"/>
              <a:gd name="T87" fmla="*/ 7041 h 7041"/>
              <a:gd name="T88" fmla="*/ 6773 w 8623"/>
              <a:gd name="T89" fmla="*/ 7041 h 7041"/>
              <a:gd name="T90" fmla="*/ 6872 w 8623"/>
              <a:gd name="T91" fmla="*/ 7041 h 7041"/>
              <a:gd name="T92" fmla="*/ 6998 w 8623"/>
              <a:gd name="T93" fmla="*/ 7041 h 7041"/>
              <a:gd name="T94" fmla="*/ 7048 w 8623"/>
              <a:gd name="T95" fmla="*/ 7041 h 7041"/>
              <a:gd name="T96" fmla="*/ 7303 w 8623"/>
              <a:gd name="T97" fmla="*/ 7041 h 7041"/>
              <a:gd name="T98" fmla="*/ 7457 w 8623"/>
              <a:gd name="T99" fmla="*/ 7041 h 7041"/>
              <a:gd name="T100" fmla="*/ 7565 w 8623"/>
              <a:gd name="T101" fmla="*/ 7041 h 7041"/>
              <a:gd name="T102" fmla="*/ 7873 w 8623"/>
              <a:gd name="T103" fmla="*/ 7041 h 7041"/>
              <a:gd name="T104" fmla="*/ 8623 w 8623"/>
              <a:gd name="T105" fmla="*/ 7041 h 704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8623"/>
              <a:gd name="T160" fmla="*/ 0 h 7041"/>
              <a:gd name="T161" fmla="*/ 8623 w 8623"/>
              <a:gd name="T162" fmla="*/ 7041 h 7041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8623" h="7041">
                <a:moveTo>
                  <a:pt x="0" y="0"/>
                </a:moveTo>
                <a:lnTo>
                  <a:pt x="895" y="1740"/>
                </a:lnTo>
                <a:lnTo>
                  <a:pt x="1418" y="3001"/>
                </a:lnTo>
                <a:lnTo>
                  <a:pt x="1790" y="3665"/>
                </a:lnTo>
                <a:lnTo>
                  <a:pt x="2078" y="4050"/>
                </a:lnTo>
                <a:lnTo>
                  <a:pt x="2315" y="4433"/>
                </a:lnTo>
                <a:lnTo>
                  <a:pt x="2513" y="4570"/>
                </a:lnTo>
                <a:lnTo>
                  <a:pt x="2687" y="4681"/>
                </a:lnTo>
                <a:lnTo>
                  <a:pt x="2838" y="4846"/>
                </a:lnTo>
                <a:lnTo>
                  <a:pt x="2975" y="4788"/>
                </a:lnTo>
                <a:lnTo>
                  <a:pt x="3098" y="5066"/>
                </a:lnTo>
                <a:lnTo>
                  <a:pt x="3210" y="5216"/>
                </a:lnTo>
                <a:lnTo>
                  <a:pt x="3313" y="5128"/>
                </a:lnTo>
                <a:lnTo>
                  <a:pt x="3410" y="5116"/>
                </a:lnTo>
                <a:lnTo>
                  <a:pt x="3498" y="5185"/>
                </a:lnTo>
                <a:lnTo>
                  <a:pt x="3582" y="5200"/>
                </a:lnTo>
                <a:lnTo>
                  <a:pt x="3660" y="5340"/>
                </a:lnTo>
                <a:lnTo>
                  <a:pt x="3735" y="5428"/>
                </a:lnTo>
                <a:lnTo>
                  <a:pt x="3805" y="5283"/>
                </a:lnTo>
                <a:lnTo>
                  <a:pt x="3870" y="5428"/>
                </a:lnTo>
                <a:lnTo>
                  <a:pt x="3933" y="5663"/>
                </a:lnTo>
                <a:lnTo>
                  <a:pt x="3993" y="5428"/>
                </a:lnTo>
                <a:lnTo>
                  <a:pt x="4052" y="5593"/>
                </a:lnTo>
                <a:lnTo>
                  <a:pt x="4107" y="5405"/>
                </a:lnTo>
                <a:lnTo>
                  <a:pt x="4158" y="5505"/>
                </a:lnTo>
                <a:lnTo>
                  <a:pt x="4210" y="5381"/>
                </a:lnTo>
                <a:lnTo>
                  <a:pt x="4258" y="5478"/>
                </a:lnTo>
                <a:lnTo>
                  <a:pt x="4305" y="5663"/>
                </a:lnTo>
                <a:lnTo>
                  <a:pt x="4350" y="5790"/>
                </a:lnTo>
                <a:lnTo>
                  <a:pt x="4395" y="5701"/>
                </a:lnTo>
                <a:lnTo>
                  <a:pt x="4437" y="5340"/>
                </a:lnTo>
                <a:lnTo>
                  <a:pt x="4478" y="5628"/>
                </a:lnTo>
                <a:lnTo>
                  <a:pt x="4518" y="5743"/>
                </a:lnTo>
                <a:lnTo>
                  <a:pt x="4557" y="5743"/>
                </a:lnTo>
                <a:lnTo>
                  <a:pt x="4593" y="5628"/>
                </a:lnTo>
                <a:lnTo>
                  <a:pt x="4630" y="5405"/>
                </a:lnTo>
                <a:lnTo>
                  <a:pt x="4665" y="5628"/>
                </a:lnTo>
                <a:lnTo>
                  <a:pt x="4700" y="5743"/>
                </a:lnTo>
                <a:lnTo>
                  <a:pt x="4733" y="5790"/>
                </a:lnTo>
                <a:lnTo>
                  <a:pt x="4767" y="5743"/>
                </a:lnTo>
                <a:lnTo>
                  <a:pt x="4798" y="5895"/>
                </a:lnTo>
                <a:lnTo>
                  <a:pt x="4830" y="5840"/>
                </a:lnTo>
                <a:lnTo>
                  <a:pt x="4860" y="5895"/>
                </a:lnTo>
                <a:lnTo>
                  <a:pt x="4890" y="5840"/>
                </a:lnTo>
                <a:lnTo>
                  <a:pt x="4918" y="5955"/>
                </a:lnTo>
                <a:lnTo>
                  <a:pt x="4947" y="5790"/>
                </a:lnTo>
                <a:lnTo>
                  <a:pt x="4975" y="6105"/>
                </a:lnTo>
                <a:lnTo>
                  <a:pt x="5002" y="5895"/>
                </a:lnTo>
                <a:lnTo>
                  <a:pt x="5028" y="6105"/>
                </a:lnTo>
                <a:lnTo>
                  <a:pt x="5055" y="6025"/>
                </a:lnTo>
                <a:lnTo>
                  <a:pt x="5080" y="5955"/>
                </a:lnTo>
                <a:lnTo>
                  <a:pt x="5105" y="5840"/>
                </a:lnTo>
                <a:lnTo>
                  <a:pt x="5130" y="6025"/>
                </a:lnTo>
                <a:lnTo>
                  <a:pt x="5153" y="6316"/>
                </a:lnTo>
                <a:lnTo>
                  <a:pt x="5178" y="6201"/>
                </a:lnTo>
                <a:lnTo>
                  <a:pt x="5202" y="5955"/>
                </a:lnTo>
                <a:lnTo>
                  <a:pt x="5223" y="6201"/>
                </a:lnTo>
                <a:lnTo>
                  <a:pt x="5247" y="6468"/>
                </a:lnTo>
                <a:lnTo>
                  <a:pt x="5268" y="5955"/>
                </a:lnTo>
                <a:lnTo>
                  <a:pt x="5290" y="5895"/>
                </a:lnTo>
                <a:lnTo>
                  <a:pt x="5312" y="6468"/>
                </a:lnTo>
                <a:lnTo>
                  <a:pt x="5333" y="6025"/>
                </a:lnTo>
                <a:lnTo>
                  <a:pt x="5353" y="6678"/>
                </a:lnTo>
                <a:lnTo>
                  <a:pt x="5373" y="6025"/>
                </a:lnTo>
                <a:lnTo>
                  <a:pt x="5393" y="7041"/>
                </a:lnTo>
                <a:lnTo>
                  <a:pt x="5413" y="6201"/>
                </a:lnTo>
                <a:lnTo>
                  <a:pt x="5433" y="6468"/>
                </a:lnTo>
                <a:lnTo>
                  <a:pt x="5452" y="6105"/>
                </a:lnTo>
                <a:lnTo>
                  <a:pt x="5470" y="6678"/>
                </a:lnTo>
                <a:lnTo>
                  <a:pt x="5490" y="6201"/>
                </a:lnTo>
                <a:lnTo>
                  <a:pt x="5543" y="6468"/>
                </a:lnTo>
                <a:lnTo>
                  <a:pt x="5562" y="6201"/>
                </a:lnTo>
                <a:lnTo>
                  <a:pt x="5578" y="6678"/>
                </a:lnTo>
                <a:lnTo>
                  <a:pt x="5613" y="6678"/>
                </a:lnTo>
                <a:lnTo>
                  <a:pt x="5630" y="6201"/>
                </a:lnTo>
                <a:lnTo>
                  <a:pt x="5645" y="6678"/>
                </a:lnTo>
                <a:lnTo>
                  <a:pt x="5662" y="6201"/>
                </a:lnTo>
                <a:lnTo>
                  <a:pt x="5678" y="7041"/>
                </a:lnTo>
                <a:lnTo>
                  <a:pt x="5693" y="6678"/>
                </a:lnTo>
                <a:lnTo>
                  <a:pt x="5725" y="6316"/>
                </a:lnTo>
                <a:lnTo>
                  <a:pt x="5740" y="6678"/>
                </a:lnTo>
                <a:lnTo>
                  <a:pt x="5770" y="6468"/>
                </a:lnTo>
                <a:lnTo>
                  <a:pt x="5813" y="6678"/>
                </a:lnTo>
                <a:lnTo>
                  <a:pt x="5843" y="7041"/>
                </a:lnTo>
                <a:lnTo>
                  <a:pt x="5857" y="6678"/>
                </a:lnTo>
                <a:lnTo>
                  <a:pt x="5870" y="6316"/>
                </a:lnTo>
                <a:lnTo>
                  <a:pt x="5883" y="7041"/>
                </a:lnTo>
                <a:lnTo>
                  <a:pt x="5898" y="7041"/>
                </a:lnTo>
                <a:lnTo>
                  <a:pt x="5912" y="7041"/>
                </a:lnTo>
                <a:lnTo>
                  <a:pt x="5925" y="7041"/>
                </a:lnTo>
                <a:lnTo>
                  <a:pt x="5937" y="7041"/>
                </a:lnTo>
                <a:lnTo>
                  <a:pt x="5963" y="7041"/>
                </a:lnTo>
                <a:lnTo>
                  <a:pt x="5977" y="6468"/>
                </a:lnTo>
                <a:lnTo>
                  <a:pt x="5988" y="6468"/>
                </a:lnTo>
                <a:lnTo>
                  <a:pt x="6002" y="7041"/>
                </a:lnTo>
                <a:lnTo>
                  <a:pt x="6013" y="7041"/>
                </a:lnTo>
                <a:lnTo>
                  <a:pt x="6025" y="6468"/>
                </a:lnTo>
                <a:lnTo>
                  <a:pt x="6062" y="6678"/>
                </a:lnTo>
                <a:lnTo>
                  <a:pt x="6073" y="7041"/>
                </a:lnTo>
                <a:lnTo>
                  <a:pt x="6085" y="7041"/>
                </a:lnTo>
                <a:lnTo>
                  <a:pt x="6097" y="7041"/>
                </a:lnTo>
                <a:lnTo>
                  <a:pt x="6120" y="6468"/>
                </a:lnTo>
                <a:lnTo>
                  <a:pt x="6153" y="7041"/>
                </a:lnTo>
                <a:lnTo>
                  <a:pt x="6187" y="6468"/>
                </a:lnTo>
                <a:lnTo>
                  <a:pt x="6197" y="7041"/>
                </a:lnTo>
                <a:lnTo>
                  <a:pt x="6218" y="7041"/>
                </a:lnTo>
                <a:lnTo>
                  <a:pt x="6228" y="6468"/>
                </a:lnTo>
                <a:lnTo>
                  <a:pt x="6238" y="7041"/>
                </a:lnTo>
                <a:lnTo>
                  <a:pt x="6248" y="6678"/>
                </a:lnTo>
                <a:lnTo>
                  <a:pt x="6258" y="7041"/>
                </a:lnTo>
                <a:lnTo>
                  <a:pt x="6270" y="7041"/>
                </a:lnTo>
                <a:lnTo>
                  <a:pt x="6280" y="6678"/>
                </a:lnTo>
                <a:lnTo>
                  <a:pt x="6290" y="7041"/>
                </a:lnTo>
                <a:lnTo>
                  <a:pt x="6300" y="7041"/>
                </a:lnTo>
                <a:lnTo>
                  <a:pt x="6318" y="6468"/>
                </a:lnTo>
                <a:lnTo>
                  <a:pt x="6328" y="7041"/>
                </a:lnTo>
                <a:lnTo>
                  <a:pt x="6338" y="7041"/>
                </a:lnTo>
                <a:lnTo>
                  <a:pt x="6395" y="7041"/>
                </a:lnTo>
                <a:lnTo>
                  <a:pt x="6403" y="6678"/>
                </a:lnTo>
                <a:lnTo>
                  <a:pt x="6422" y="7041"/>
                </a:lnTo>
                <a:lnTo>
                  <a:pt x="6448" y="7041"/>
                </a:lnTo>
                <a:lnTo>
                  <a:pt x="6457" y="7041"/>
                </a:lnTo>
                <a:lnTo>
                  <a:pt x="6475" y="7041"/>
                </a:lnTo>
                <a:lnTo>
                  <a:pt x="6483" y="6678"/>
                </a:lnTo>
                <a:lnTo>
                  <a:pt x="6492" y="7041"/>
                </a:lnTo>
                <a:lnTo>
                  <a:pt x="6508" y="6678"/>
                </a:lnTo>
                <a:lnTo>
                  <a:pt x="6533" y="7041"/>
                </a:lnTo>
                <a:lnTo>
                  <a:pt x="6565" y="7041"/>
                </a:lnTo>
                <a:lnTo>
                  <a:pt x="6597" y="6678"/>
                </a:lnTo>
                <a:lnTo>
                  <a:pt x="6688" y="7041"/>
                </a:lnTo>
                <a:lnTo>
                  <a:pt x="6695" y="6678"/>
                </a:lnTo>
                <a:lnTo>
                  <a:pt x="6703" y="7041"/>
                </a:lnTo>
                <a:lnTo>
                  <a:pt x="6717" y="7041"/>
                </a:lnTo>
                <a:lnTo>
                  <a:pt x="6738" y="7041"/>
                </a:lnTo>
                <a:lnTo>
                  <a:pt x="6773" y="7041"/>
                </a:lnTo>
                <a:lnTo>
                  <a:pt x="6807" y="7041"/>
                </a:lnTo>
                <a:lnTo>
                  <a:pt x="6820" y="6678"/>
                </a:lnTo>
                <a:lnTo>
                  <a:pt x="6872" y="7041"/>
                </a:lnTo>
                <a:lnTo>
                  <a:pt x="6915" y="7041"/>
                </a:lnTo>
                <a:lnTo>
                  <a:pt x="6952" y="7041"/>
                </a:lnTo>
                <a:lnTo>
                  <a:pt x="6998" y="7041"/>
                </a:lnTo>
                <a:lnTo>
                  <a:pt x="7010" y="7041"/>
                </a:lnTo>
                <a:lnTo>
                  <a:pt x="7027" y="7041"/>
                </a:lnTo>
                <a:lnTo>
                  <a:pt x="7048" y="7041"/>
                </a:lnTo>
                <a:lnTo>
                  <a:pt x="7118" y="7041"/>
                </a:lnTo>
                <a:lnTo>
                  <a:pt x="7185" y="7041"/>
                </a:lnTo>
                <a:lnTo>
                  <a:pt x="7303" y="7041"/>
                </a:lnTo>
                <a:lnTo>
                  <a:pt x="7395" y="7041"/>
                </a:lnTo>
                <a:lnTo>
                  <a:pt x="7450" y="7041"/>
                </a:lnTo>
                <a:lnTo>
                  <a:pt x="7457" y="7041"/>
                </a:lnTo>
                <a:lnTo>
                  <a:pt x="7462" y="7041"/>
                </a:lnTo>
                <a:lnTo>
                  <a:pt x="7520" y="7041"/>
                </a:lnTo>
                <a:lnTo>
                  <a:pt x="7565" y="7041"/>
                </a:lnTo>
                <a:lnTo>
                  <a:pt x="7610" y="7041"/>
                </a:lnTo>
                <a:lnTo>
                  <a:pt x="7850" y="7041"/>
                </a:lnTo>
                <a:lnTo>
                  <a:pt x="7873" y="7041"/>
                </a:lnTo>
                <a:lnTo>
                  <a:pt x="8125" y="7041"/>
                </a:lnTo>
                <a:lnTo>
                  <a:pt x="8230" y="7041"/>
                </a:lnTo>
                <a:lnTo>
                  <a:pt x="8623" y="7041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59" name="Freeform 109"/>
          <p:cNvSpPr>
            <a:spLocks/>
          </p:cNvSpPr>
          <p:nvPr/>
        </p:nvSpPr>
        <p:spPr bwMode="auto">
          <a:xfrm>
            <a:off x="2292350" y="311943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60" name="Freeform 110"/>
          <p:cNvSpPr>
            <a:spLocks/>
          </p:cNvSpPr>
          <p:nvPr/>
        </p:nvSpPr>
        <p:spPr bwMode="auto">
          <a:xfrm>
            <a:off x="2676525" y="3863975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61" name="Freeform 111"/>
          <p:cNvSpPr>
            <a:spLocks/>
          </p:cNvSpPr>
          <p:nvPr/>
        </p:nvSpPr>
        <p:spPr bwMode="auto">
          <a:xfrm>
            <a:off x="2900363" y="44053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62" name="Freeform 112"/>
          <p:cNvSpPr>
            <a:spLocks/>
          </p:cNvSpPr>
          <p:nvPr/>
        </p:nvSpPr>
        <p:spPr bwMode="auto">
          <a:xfrm>
            <a:off x="3059113" y="4689475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63" name="Freeform 113"/>
          <p:cNvSpPr>
            <a:spLocks/>
          </p:cNvSpPr>
          <p:nvPr/>
        </p:nvSpPr>
        <p:spPr bwMode="auto">
          <a:xfrm>
            <a:off x="3182938" y="4854575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6 h 120"/>
              <a:gd name="T20" fmla="*/ 18 w 120"/>
              <a:gd name="T21" fmla="*/ 17 h 120"/>
              <a:gd name="T22" fmla="*/ 37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3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6"/>
                </a:lnTo>
                <a:lnTo>
                  <a:pt x="18" y="17"/>
                </a:lnTo>
                <a:lnTo>
                  <a:pt x="37" y="4"/>
                </a:lnTo>
                <a:lnTo>
                  <a:pt x="60" y="0"/>
                </a:lnTo>
                <a:lnTo>
                  <a:pt x="83" y="4"/>
                </a:lnTo>
                <a:lnTo>
                  <a:pt x="103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64" name="Freeform 114"/>
          <p:cNvSpPr>
            <a:spLocks/>
          </p:cNvSpPr>
          <p:nvPr/>
        </p:nvSpPr>
        <p:spPr bwMode="auto">
          <a:xfrm>
            <a:off x="3284538" y="50180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65" name="Freeform 115"/>
          <p:cNvSpPr>
            <a:spLocks/>
          </p:cNvSpPr>
          <p:nvPr/>
        </p:nvSpPr>
        <p:spPr bwMode="auto">
          <a:xfrm>
            <a:off x="3368675" y="5076825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6 h 120"/>
              <a:gd name="T20" fmla="*/ 18 w 120"/>
              <a:gd name="T21" fmla="*/ 17 h 120"/>
              <a:gd name="T22" fmla="*/ 37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3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6"/>
                </a:lnTo>
                <a:lnTo>
                  <a:pt x="18" y="17"/>
                </a:lnTo>
                <a:lnTo>
                  <a:pt x="37" y="4"/>
                </a:lnTo>
                <a:lnTo>
                  <a:pt x="60" y="0"/>
                </a:lnTo>
                <a:lnTo>
                  <a:pt x="83" y="4"/>
                </a:lnTo>
                <a:lnTo>
                  <a:pt x="103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66" name="Freeform 116"/>
          <p:cNvSpPr>
            <a:spLocks/>
          </p:cNvSpPr>
          <p:nvPr/>
        </p:nvSpPr>
        <p:spPr bwMode="auto">
          <a:xfrm>
            <a:off x="3443288" y="5124450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67" name="Freeform 117"/>
          <p:cNvSpPr>
            <a:spLocks/>
          </p:cNvSpPr>
          <p:nvPr/>
        </p:nvSpPr>
        <p:spPr bwMode="auto">
          <a:xfrm>
            <a:off x="3508375" y="5194300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68" name="Freeform 118"/>
          <p:cNvSpPr>
            <a:spLocks/>
          </p:cNvSpPr>
          <p:nvPr/>
        </p:nvSpPr>
        <p:spPr bwMode="auto">
          <a:xfrm>
            <a:off x="3567113" y="51704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69" name="Freeform 119"/>
          <p:cNvSpPr>
            <a:spLocks/>
          </p:cNvSpPr>
          <p:nvPr/>
        </p:nvSpPr>
        <p:spPr bwMode="auto">
          <a:xfrm>
            <a:off x="3619500" y="5289550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70" name="Freeform 120"/>
          <p:cNvSpPr>
            <a:spLocks/>
          </p:cNvSpPr>
          <p:nvPr/>
        </p:nvSpPr>
        <p:spPr bwMode="auto">
          <a:xfrm>
            <a:off x="3667125" y="5353050"/>
            <a:ext cx="52388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71" name="Freeform 121"/>
          <p:cNvSpPr>
            <a:spLocks/>
          </p:cNvSpPr>
          <p:nvPr/>
        </p:nvSpPr>
        <p:spPr bwMode="auto">
          <a:xfrm>
            <a:off x="3711575" y="531653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72" name="Freeform 122"/>
          <p:cNvSpPr>
            <a:spLocks/>
          </p:cNvSpPr>
          <p:nvPr/>
        </p:nvSpPr>
        <p:spPr bwMode="auto">
          <a:xfrm>
            <a:off x="3752850" y="5310188"/>
            <a:ext cx="52388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73" name="Freeform 123"/>
          <p:cNvSpPr>
            <a:spLocks/>
          </p:cNvSpPr>
          <p:nvPr/>
        </p:nvSpPr>
        <p:spPr bwMode="auto">
          <a:xfrm>
            <a:off x="3790950" y="5340350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6 h 120"/>
              <a:gd name="T20" fmla="*/ 18 w 120"/>
              <a:gd name="T21" fmla="*/ 17 h 120"/>
              <a:gd name="T22" fmla="*/ 37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3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6"/>
                </a:lnTo>
                <a:lnTo>
                  <a:pt x="18" y="17"/>
                </a:lnTo>
                <a:lnTo>
                  <a:pt x="37" y="4"/>
                </a:lnTo>
                <a:lnTo>
                  <a:pt x="60" y="0"/>
                </a:lnTo>
                <a:lnTo>
                  <a:pt x="83" y="4"/>
                </a:lnTo>
                <a:lnTo>
                  <a:pt x="103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74" name="Freeform 124"/>
          <p:cNvSpPr>
            <a:spLocks/>
          </p:cNvSpPr>
          <p:nvPr/>
        </p:nvSpPr>
        <p:spPr bwMode="auto">
          <a:xfrm>
            <a:off x="3827463" y="5346700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75" name="Freeform 125"/>
          <p:cNvSpPr>
            <a:spLocks/>
          </p:cNvSpPr>
          <p:nvPr/>
        </p:nvSpPr>
        <p:spPr bwMode="auto">
          <a:xfrm>
            <a:off x="3860800" y="5407025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76" name="Freeform 126"/>
          <p:cNvSpPr>
            <a:spLocks/>
          </p:cNvSpPr>
          <p:nvPr/>
        </p:nvSpPr>
        <p:spPr bwMode="auto">
          <a:xfrm>
            <a:off x="3892550" y="5443538"/>
            <a:ext cx="50800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77" name="Freeform 127"/>
          <p:cNvSpPr>
            <a:spLocks/>
          </p:cNvSpPr>
          <p:nvPr/>
        </p:nvSpPr>
        <p:spPr bwMode="auto">
          <a:xfrm>
            <a:off x="3922713" y="5381625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78" name="Freeform 128"/>
          <p:cNvSpPr>
            <a:spLocks/>
          </p:cNvSpPr>
          <p:nvPr/>
        </p:nvSpPr>
        <p:spPr bwMode="auto">
          <a:xfrm>
            <a:off x="3951288" y="5443538"/>
            <a:ext cx="50800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79" name="Freeform 129"/>
          <p:cNvSpPr>
            <a:spLocks/>
          </p:cNvSpPr>
          <p:nvPr/>
        </p:nvSpPr>
        <p:spPr bwMode="auto">
          <a:xfrm>
            <a:off x="3978275" y="554513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80" name="Freeform 130"/>
          <p:cNvSpPr>
            <a:spLocks/>
          </p:cNvSpPr>
          <p:nvPr/>
        </p:nvSpPr>
        <p:spPr bwMode="auto">
          <a:xfrm>
            <a:off x="4003675" y="5443538"/>
            <a:ext cx="50800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81" name="Freeform 131"/>
          <p:cNvSpPr>
            <a:spLocks/>
          </p:cNvSpPr>
          <p:nvPr/>
        </p:nvSpPr>
        <p:spPr bwMode="auto">
          <a:xfrm>
            <a:off x="4029075" y="5514975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82" name="Freeform 132"/>
          <p:cNvSpPr>
            <a:spLocks/>
          </p:cNvSpPr>
          <p:nvPr/>
        </p:nvSpPr>
        <p:spPr bwMode="auto">
          <a:xfrm>
            <a:off x="4051300" y="5434013"/>
            <a:ext cx="52388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83" name="Freeform 133"/>
          <p:cNvSpPr>
            <a:spLocks/>
          </p:cNvSpPr>
          <p:nvPr/>
        </p:nvSpPr>
        <p:spPr bwMode="auto">
          <a:xfrm>
            <a:off x="4073525" y="5476875"/>
            <a:ext cx="52388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6 h 120"/>
              <a:gd name="T20" fmla="*/ 18 w 120"/>
              <a:gd name="T21" fmla="*/ 17 h 120"/>
              <a:gd name="T22" fmla="*/ 37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3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6"/>
                </a:lnTo>
                <a:lnTo>
                  <a:pt x="18" y="17"/>
                </a:lnTo>
                <a:lnTo>
                  <a:pt x="37" y="4"/>
                </a:lnTo>
                <a:lnTo>
                  <a:pt x="60" y="0"/>
                </a:lnTo>
                <a:lnTo>
                  <a:pt x="83" y="4"/>
                </a:lnTo>
                <a:lnTo>
                  <a:pt x="103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84" name="Freeform 134"/>
          <p:cNvSpPr>
            <a:spLocks/>
          </p:cNvSpPr>
          <p:nvPr/>
        </p:nvSpPr>
        <p:spPr bwMode="auto">
          <a:xfrm>
            <a:off x="4095750" y="54244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85" name="Freeform 135"/>
          <p:cNvSpPr>
            <a:spLocks/>
          </p:cNvSpPr>
          <p:nvPr/>
        </p:nvSpPr>
        <p:spPr bwMode="auto">
          <a:xfrm>
            <a:off x="4116388" y="5465763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86" name="Freeform 136"/>
          <p:cNvSpPr>
            <a:spLocks/>
          </p:cNvSpPr>
          <p:nvPr/>
        </p:nvSpPr>
        <p:spPr bwMode="auto">
          <a:xfrm>
            <a:off x="4137025" y="554513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87" name="Freeform 137"/>
          <p:cNvSpPr>
            <a:spLocks/>
          </p:cNvSpPr>
          <p:nvPr/>
        </p:nvSpPr>
        <p:spPr bwMode="auto">
          <a:xfrm>
            <a:off x="4156075" y="5599113"/>
            <a:ext cx="50800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88" name="Freeform 138"/>
          <p:cNvSpPr>
            <a:spLocks/>
          </p:cNvSpPr>
          <p:nvPr/>
        </p:nvSpPr>
        <p:spPr bwMode="auto">
          <a:xfrm>
            <a:off x="4175125" y="5561013"/>
            <a:ext cx="52388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89" name="Freeform 139"/>
          <p:cNvSpPr>
            <a:spLocks/>
          </p:cNvSpPr>
          <p:nvPr/>
        </p:nvSpPr>
        <p:spPr bwMode="auto">
          <a:xfrm>
            <a:off x="4194175" y="5407025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90" name="Freeform 140"/>
          <p:cNvSpPr>
            <a:spLocks/>
          </p:cNvSpPr>
          <p:nvPr/>
        </p:nvSpPr>
        <p:spPr bwMode="auto">
          <a:xfrm>
            <a:off x="4211638" y="5529263"/>
            <a:ext cx="50800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91" name="Freeform 141"/>
          <p:cNvSpPr>
            <a:spLocks/>
          </p:cNvSpPr>
          <p:nvPr/>
        </p:nvSpPr>
        <p:spPr bwMode="auto">
          <a:xfrm>
            <a:off x="4227513" y="5578475"/>
            <a:ext cx="52387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92" name="Freeform 142"/>
          <p:cNvSpPr>
            <a:spLocks/>
          </p:cNvSpPr>
          <p:nvPr/>
        </p:nvSpPr>
        <p:spPr bwMode="auto">
          <a:xfrm>
            <a:off x="4244975" y="5578475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93" name="Freeform 143"/>
          <p:cNvSpPr>
            <a:spLocks/>
          </p:cNvSpPr>
          <p:nvPr/>
        </p:nvSpPr>
        <p:spPr bwMode="auto">
          <a:xfrm>
            <a:off x="4260850" y="5529263"/>
            <a:ext cx="50800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94" name="Freeform 144"/>
          <p:cNvSpPr>
            <a:spLocks/>
          </p:cNvSpPr>
          <p:nvPr/>
        </p:nvSpPr>
        <p:spPr bwMode="auto">
          <a:xfrm>
            <a:off x="4276725" y="5434013"/>
            <a:ext cx="50800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95" name="Freeform 145"/>
          <p:cNvSpPr>
            <a:spLocks/>
          </p:cNvSpPr>
          <p:nvPr/>
        </p:nvSpPr>
        <p:spPr bwMode="auto">
          <a:xfrm>
            <a:off x="4291013" y="5529263"/>
            <a:ext cx="50800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96" name="Freeform 146"/>
          <p:cNvSpPr>
            <a:spLocks/>
          </p:cNvSpPr>
          <p:nvPr/>
        </p:nvSpPr>
        <p:spPr bwMode="auto">
          <a:xfrm>
            <a:off x="4306888" y="5578475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97" name="Freeform 147"/>
          <p:cNvSpPr>
            <a:spLocks/>
          </p:cNvSpPr>
          <p:nvPr/>
        </p:nvSpPr>
        <p:spPr bwMode="auto">
          <a:xfrm>
            <a:off x="4319588" y="5599113"/>
            <a:ext cx="52387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6 h 120"/>
              <a:gd name="T20" fmla="*/ 18 w 120"/>
              <a:gd name="T21" fmla="*/ 17 h 120"/>
              <a:gd name="T22" fmla="*/ 37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3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6"/>
                </a:lnTo>
                <a:lnTo>
                  <a:pt x="18" y="17"/>
                </a:lnTo>
                <a:lnTo>
                  <a:pt x="37" y="4"/>
                </a:lnTo>
                <a:lnTo>
                  <a:pt x="60" y="0"/>
                </a:lnTo>
                <a:lnTo>
                  <a:pt x="83" y="4"/>
                </a:lnTo>
                <a:lnTo>
                  <a:pt x="103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98" name="Freeform 148"/>
          <p:cNvSpPr>
            <a:spLocks/>
          </p:cNvSpPr>
          <p:nvPr/>
        </p:nvSpPr>
        <p:spPr bwMode="auto">
          <a:xfrm>
            <a:off x="4335463" y="5578475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699" name="Freeform 149"/>
          <p:cNvSpPr>
            <a:spLocks/>
          </p:cNvSpPr>
          <p:nvPr/>
        </p:nvSpPr>
        <p:spPr bwMode="auto">
          <a:xfrm>
            <a:off x="4348163" y="5645150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6 h 120"/>
              <a:gd name="T20" fmla="*/ 18 w 120"/>
              <a:gd name="T21" fmla="*/ 17 h 120"/>
              <a:gd name="T22" fmla="*/ 37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3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6"/>
                </a:lnTo>
                <a:lnTo>
                  <a:pt x="18" y="17"/>
                </a:lnTo>
                <a:lnTo>
                  <a:pt x="37" y="4"/>
                </a:lnTo>
                <a:lnTo>
                  <a:pt x="60" y="0"/>
                </a:lnTo>
                <a:lnTo>
                  <a:pt x="83" y="4"/>
                </a:lnTo>
                <a:lnTo>
                  <a:pt x="103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00" name="Freeform 150"/>
          <p:cNvSpPr>
            <a:spLocks/>
          </p:cNvSpPr>
          <p:nvPr/>
        </p:nvSpPr>
        <p:spPr bwMode="auto">
          <a:xfrm>
            <a:off x="4362450" y="562133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01" name="Freeform 151"/>
          <p:cNvSpPr>
            <a:spLocks/>
          </p:cNvSpPr>
          <p:nvPr/>
        </p:nvSpPr>
        <p:spPr bwMode="auto">
          <a:xfrm>
            <a:off x="4375150" y="5645150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02" name="Freeform 152"/>
          <p:cNvSpPr>
            <a:spLocks/>
          </p:cNvSpPr>
          <p:nvPr/>
        </p:nvSpPr>
        <p:spPr bwMode="auto">
          <a:xfrm>
            <a:off x="4387850" y="562133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03" name="Freeform 153"/>
          <p:cNvSpPr>
            <a:spLocks/>
          </p:cNvSpPr>
          <p:nvPr/>
        </p:nvSpPr>
        <p:spPr bwMode="auto">
          <a:xfrm>
            <a:off x="4398963" y="5670550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6 h 120"/>
              <a:gd name="T20" fmla="*/ 18 w 120"/>
              <a:gd name="T21" fmla="*/ 17 h 120"/>
              <a:gd name="T22" fmla="*/ 37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3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6"/>
                </a:lnTo>
                <a:lnTo>
                  <a:pt x="18" y="17"/>
                </a:lnTo>
                <a:lnTo>
                  <a:pt x="37" y="4"/>
                </a:lnTo>
                <a:lnTo>
                  <a:pt x="60" y="0"/>
                </a:lnTo>
                <a:lnTo>
                  <a:pt x="83" y="4"/>
                </a:lnTo>
                <a:lnTo>
                  <a:pt x="103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04" name="Freeform 154"/>
          <p:cNvSpPr>
            <a:spLocks/>
          </p:cNvSpPr>
          <p:nvPr/>
        </p:nvSpPr>
        <p:spPr bwMode="auto">
          <a:xfrm>
            <a:off x="4411663" y="5599113"/>
            <a:ext cx="52387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05" name="Freeform 155"/>
          <p:cNvSpPr>
            <a:spLocks/>
          </p:cNvSpPr>
          <p:nvPr/>
        </p:nvSpPr>
        <p:spPr bwMode="auto">
          <a:xfrm>
            <a:off x="4424363" y="5734050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06" name="Freeform 156"/>
          <p:cNvSpPr>
            <a:spLocks/>
          </p:cNvSpPr>
          <p:nvPr/>
        </p:nvSpPr>
        <p:spPr bwMode="auto">
          <a:xfrm>
            <a:off x="4435475" y="5645150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07" name="Freeform 157"/>
          <p:cNvSpPr>
            <a:spLocks/>
          </p:cNvSpPr>
          <p:nvPr/>
        </p:nvSpPr>
        <p:spPr bwMode="auto">
          <a:xfrm>
            <a:off x="4446588" y="5734050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6 h 120"/>
              <a:gd name="T20" fmla="*/ 18 w 120"/>
              <a:gd name="T21" fmla="*/ 17 h 120"/>
              <a:gd name="T22" fmla="*/ 37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3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6"/>
                </a:lnTo>
                <a:lnTo>
                  <a:pt x="18" y="17"/>
                </a:lnTo>
                <a:lnTo>
                  <a:pt x="37" y="4"/>
                </a:lnTo>
                <a:lnTo>
                  <a:pt x="60" y="0"/>
                </a:lnTo>
                <a:lnTo>
                  <a:pt x="83" y="4"/>
                </a:lnTo>
                <a:lnTo>
                  <a:pt x="103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08" name="Freeform 158"/>
          <p:cNvSpPr>
            <a:spLocks/>
          </p:cNvSpPr>
          <p:nvPr/>
        </p:nvSpPr>
        <p:spPr bwMode="auto">
          <a:xfrm>
            <a:off x="4457700" y="5700713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09" name="Freeform 159"/>
          <p:cNvSpPr>
            <a:spLocks/>
          </p:cNvSpPr>
          <p:nvPr/>
        </p:nvSpPr>
        <p:spPr bwMode="auto">
          <a:xfrm>
            <a:off x="4468813" y="5670550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10" name="Freeform 160"/>
          <p:cNvSpPr>
            <a:spLocks/>
          </p:cNvSpPr>
          <p:nvPr/>
        </p:nvSpPr>
        <p:spPr bwMode="auto">
          <a:xfrm>
            <a:off x="4479925" y="562133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11" name="Freeform 161"/>
          <p:cNvSpPr>
            <a:spLocks/>
          </p:cNvSpPr>
          <p:nvPr/>
        </p:nvSpPr>
        <p:spPr bwMode="auto">
          <a:xfrm>
            <a:off x="4491038" y="57007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12" name="Freeform 162"/>
          <p:cNvSpPr>
            <a:spLocks/>
          </p:cNvSpPr>
          <p:nvPr/>
        </p:nvSpPr>
        <p:spPr bwMode="auto">
          <a:xfrm>
            <a:off x="4500563" y="5824538"/>
            <a:ext cx="50800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13" name="Freeform 163"/>
          <p:cNvSpPr>
            <a:spLocks/>
          </p:cNvSpPr>
          <p:nvPr/>
        </p:nvSpPr>
        <p:spPr bwMode="auto">
          <a:xfrm>
            <a:off x="4511675" y="5775325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14" name="Freeform 164"/>
          <p:cNvSpPr>
            <a:spLocks/>
          </p:cNvSpPr>
          <p:nvPr/>
        </p:nvSpPr>
        <p:spPr bwMode="auto">
          <a:xfrm>
            <a:off x="4521200" y="5670550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15" name="Freeform 165"/>
          <p:cNvSpPr>
            <a:spLocks/>
          </p:cNvSpPr>
          <p:nvPr/>
        </p:nvSpPr>
        <p:spPr bwMode="auto">
          <a:xfrm>
            <a:off x="4530725" y="5775325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16" name="Freeform 166"/>
          <p:cNvSpPr>
            <a:spLocks/>
          </p:cNvSpPr>
          <p:nvPr/>
        </p:nvSpPr>
        <p:spPr bwMode="auto">
          <a:xfrm>
            <a:off x="4540250" y="5889625"/>
            <a:ext cx="52388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17" name="Freeform 167"/>
          <p:cNvSpPr>
            <a:spLocks/>
          </p:cNvSpPr>
          <p:nvPr/>
        </p:nvSpPr>
        <p:spPr bwMode="auto">
          <a:xfrm>
            <a:off x="4549775" y="5670550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6 h 120"/>
              <a:gd name="T20" fmla="*/ 18 w 120"/>
              <a:gd name="T21" fmla="*/ 17 h 120"/>
              <a:gd name="T22" fmla="*/ 37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3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6"/>
                </a:lnTo>
                <a:lnTo>
                  <a:pt x="18" y="17"/>
                </a:lnTo>
                <a:lnTo>
                  <a:pt x="37" y="4"/>
                </a:lnTo>
                <a:lnTo>
                  <a:pt x="60" y="0"/>
                </a:lnTo>
                <a:lnTo>
                  <a:pt x="83" y="4"/>
                </a:lnTo>
                <a:lnTo>
                  <a:pt x="103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18" name="Freeform 168"/>
          <p:cNvSpPr>
            <a:spLocks/>
          </p:cNvSpPr>
          <p:nvPr/>
        </p:nvSpPr>
        <p:spPr bwMode="auto">
          <a:xfrm>
            <a:off x="4559300" y="5645150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19" name="Freeform 169"/>
          <p:cNvSpPr>
            <a:spLocks/>
          </p:cNvSpPr>
          <p:nvPr/>
        </p:nvSpPr>
        <p:spPr bwMode="auto">
          <a:xfrm>
            <a:off x="4568825" y="5889625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20" name="Freeform 170"/>
          <p:cNvSpPr>
            <a:spLocks/>
          </p:cNvSpPr>
          <p:nvPr/>
        </p:nvSpPr>
        <p:spPr bwMode="auto">
          <a:xfrm>
            <a:off x="4576763" y="5700713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6 h 120"/>
              <a:gd name="T20" fmla="*/ 18 w 120"/>
              <a:gd name="T21" fmla="*/ 17 h 120"/>
              <a:gd name="T22" fmla="*/ 37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3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6"/>
                </a:lnTo>
                <a:lnTo>
                  <a:pt x="18" y="17"/>
                </a:lnTo>
                <a:lnTo>
                  <a:pt x="37" y="4"/>
                </a:lnTo>
                <a:lnTo>
                  <a:pt x="60" y="0"/>
                </a:lnTo>
                <a:lnTo>
                  <a:pt x="83" y="4"/>
                </a:lnTo>
                <a:lnTo>
                  <a:pt x="103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21" name="Freeform 171"/>
          <p:cNvSpPr>
            <a:spLocks/>
          </p:cNvSpPr>
          <p:nvPr/>
        </p:nvSpPr>
        <p:spPr bwMode="auto">
          <a:xfrm>
            <a:off x="4586288" y="59801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22" name="Freeform 172"/>
          <p:cNvSpPr>
            <a:spLocks/>
          </p:cNvSpPr>
          <p:nvPr/>
        </p:nvSpPr>
        <p:spPr bwMode="auto">
          <a:xfrm>
            <a:off x="4594225" y="5700713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6 h 120"/>
              <a:gd name="T20" fmla="*/ 18 w 120"/>
              <a:gd name="T21" fmla="*/ 17 h 120"/>
              <a:gd name="T22" fmla="*/ 37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3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6"/>
                </a:lnTo>
                <a:lnTo>
                  <a:pt x="18" y="17"/>
                </a:lnTo>
                <a:lnTo>
                  <a:pt x="37" y="4"/>
                </a:lnTo>
                <a:lnTo>
                  <a:pt x="60" y="0"/>
                </a:lnTo>
                <a:lnTo>
                  <a:pt x="83" y="4"/>
                </a:lnTo>
                <a:lnTo>
                  <a:pt x="103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23" name="Freeform 173"/>
          <p:cNvSpPr>
            <a:spLocks/>
          </p:cNvSpPr>
          <p:nvPr/>
        </p:nvSpPr>
        <p:spPr bwMode="auto">
          <a:xfrm>
            <a:off x="460375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24" name="Freeform 174"/>
          <p:cNvSpPr>
            <a:spLocks/>
          </p:cNvSpPr>
          <p:nvPr/>
        </p:nvSpPr>
        <p:spPr bwMode="auto">
          <a:xfrm>
            <a:off x="4611688" y="5775325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25" name="Freeform 175"/>
          <p:cNvSpPr>
            <a:spLocks/>
          </p:cNvSpPr>
          <p:nvPr/>
        </p:nvSpPr>
        <p:spPr bwMode="auto">
          <a:xfrm>
            <a:off x="4619625" y="5889625"/>
            <a:ext cx="52388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26" name="Freeform 176"/>
          <p:cNvSpPr>
            <a:spLocks/>
          </p:cNvSpPr>
          <p:nvPr/>
        </p:nvSpPr>
        <p:spPr bwMode="auto">
          <a:xfrm>
            <a:off x="4627563" y="5734050"/>
            <a:ext cx="52387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6 h 120"/>
              <a:gd name="T20" fmla="*/ 17 w 120"/>
              <a:gd name="T21" fmla="*/ 17 h 120"/>
              <a:gd name="T22" fmla="*/ 36 w 120"/>
              <a:gd name="T23" fmla="*/ 4 h 120"/>
              <a:gd name="T24" fmla="*/ 60 w 120"/>
              <a:gd name="T25" fmla="*/ 0 h 120"/>
              <a:gd name="T26" fmla="*/ 83 w 120"/>
              <a:gd name="T27" fmla="*/ 4 h 120"/>
              <a:gd name="T28" fmla="*/ 102 w 120"/>
              <a:gd name="T29" fmla="*/ 17 h 120"/>
              <a:gd name="T30" fmla="*/ 115 w 120"/>
              <a:gd name="T31" fmla="*/ 36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6"/>
                </a:lnTo>
                <a:lnTo>
                  <a:pt x="17" y="17"/>
                </a:lnTo>
                <a:lnTo>
                  <a:pt x="36" y="4"/>
                </a:lnTo>
                <a:lnTo>
                  <a:pt x="60" y="0"/>
                </a:lnTo>
                <a:lnTo>
                  <a:pt x="83" y="4"/>
                </a:lnTo>
                <a:lnTo>
                  <a:pt x="102" y="17"/>
                </a:lnTo>
                <a:lnTo>
                  <a:pt x="115" y="36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27" name="Freeform 177"/>
          <p:cNvSpPr>
            <a:spLocks/>
          </p:cNvSpPr>
          <p:nvPr/>
        </p:nvSpPr>
        <p:spPr bwMode="auto">
          <a:xfrm>
            <a:off x="4635500" y="5980113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28" name="Freeform 178"/>
          <p:cNvSpPr>
            <a:spLocks/>
          </p:cNvSpPr>
          <p:nvPr/>
        </p:nvSpPr>
        <p:spPr bwMode="auto">
          <a:xfrm>
            <a:off x="4645025" y="5775325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29" name="Freeform 179"/>
          <p:cNvSpPr>
            <a:spLocks/>
          </p:cNvSpPr>
          <p:nvPr/>
        </p:nvSpPr>
        <p:spPr bwMode="auto">
          <a:xfrm>
            <a:off x="4667250" y="5889625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30" name="Freeform 180"/>
          <p:cNvSpPr>
            <a:spLocks/>
          </p:cNvSpPr>
          <p:nvPr/>
        </p:nvSpPr>
        <p:spPr bwMode="auto">
          <a:xfrm>
            <a:off x="4675188" y="5775325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31" name="Freeform 181"/>
          <p:cNvSpPr>
            <a:spLocks/>
          </p:cNvSpPr>
          <p:nvPr/>
        </p:nvSpPr>
        <p:spPr bwMode="auto">
          <a:xfrm>
            <a:off x="4681538" y="5980113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32" name="Freeform 182"/>
          <p:cNvSpPr>
            <a:spLocks/>
          </p:cNvSpPr>
          <p:nvPr/>
        </p:nvSpPr>
        <p:spPr bwMode="auto">
          <a:xfrm>
            <a:off x="4697413" y="59801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33" name="Freeform 183"/>
          <p:cNvSpPr>
            <a:spLocks/>
          </p:cNvSpPr>
          <p:nvPr/>
        </p:nvSpPr>
        <p:spPr bwMode="auto">
          <a:xfrm>
            <a:off x="4705350" y="5775325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34" name="Freeform 184"/>
          <p:cNvSpPr>
            <a:spLocks/>
          </p:cNvSpPr>
          <p:nvPr/>
        </p:nvSpPr>
        <p:spPr bwMode="auto">
          <a:xfrm>
            <a:off x="4711700" y="59801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35" name="Freeform 185"/>
          <p:cNvSpPr>
            <a:spLocks/>
          </p:cNvSpPr>
          <p:nvPr/>
        </p:nvSpPr>
        <p:spPr bwMode="auto">
          <a:xfrm>
            <a:off x="4718050" y="5775325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36" name="Freeform 186"/>
          <p:cNvSpPr>
            <a:spLocks/>
          </p:cNvSpPr>
          <p:nvPr/>
        </p:nvSpPr>
        <p:spPr bwMode="auto">
          <a:xfrm>
            <a:off x="4724400" y="61356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37" name="Freeform 187"/>
          <p:cNvSpPr>
            <a:spLocks/>
          </p:cNvSpPr>
          <p:nvPr/>
        </p:nvSpPr>
        <p:spPr bwMode="auto">
          <a:xfrm>
            <a:off x="4732338" y="59801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38" name="Freeform 188"/>
          <p:cNvSpPr>
            <a:spLocks/>
          </p:cNvSpPr>
          <p:nvPr/>
        </p:nvSpPr>
        <p:spPr bwMode="auto">
          <a:xfrm>
            <a:off x="4745038" y="5824538"/>
            <a:ext cx="52387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39" name="Freeform 189"/>
          <p:cNvSpPr>
            <a:spLocks/>
          </p:cNvSpPr>
          <p:nvPr/>
        </p:nvSpPr>
        <p:spPr bwMode="auto">
          <a:xfrm>
            <a:off x="4751388" y="5980113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40" name="Freeform 190"/>
          <p:cNvSpPr>
            <a:spLocks/>
          </p:cNvSpPr>
          <p:nvPr/>
        </p:nvSpPr>
        <p:spPr bwMode="auto">
          <a:xfrm>
            <a:off x="4764088" y="5889625"/>
            <a:ext cx="52387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41" name="Freeform 191"/>
          <p:cNvSpPr>
            <a:spLocks/>
          </p:cNvSpPr>
          <p:nvPr/>
        </p:nvSpPr>
        <p:spPr bwMode="auto">
          <a:xfrm>
            <a:off x="4783138" y="59801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42" name="Freeform 192"/>
          <p:cNvSpPr>
            <a:spLocks/>
          </p:cNvSpPr>
          <p:nvPr/>
        </p:nvSpPr>
        <p:spPr bwMode="auto">
          <a:xfrm>
            <a:off x="479583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43" name="Freeform 193"/>
          <p:cNvSpPr>
            <a:spLocks/>
          </p:cNvSpPr>
          <p:nvPr/>
        </p:nvSpPr>
        <p:spPr bwMode="auto">
          <a:xfrm>
            <a:off x="4802188" y="59801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44" name="Freeform 194"/>
          <p:cNvSpPr>
            <a:spLocks/>
          </p:cNvSpPr>
          <p:nvPr/>
        </p:nvSpPr>
        <p:spPr bwMode="auto">
          <a:xfrm>
            <a:off x="4806950" y="5824538"/>
            <a:ext cx="52388" cy="52387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45" name="Freeform 195"/>
          <p:cNvSpPr>
            <a:spLocks/>
          </p:cNvSpPr>
          <p:nvPr/>
        </p:nvSpPr>
        <p:spPr bwMode="auto">
          <a:xfrm>
            <a:off x="481330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46" name="Freeform 196"/>
          <p:cNvSpPr>
            <a:spLocks/>
          </p:cNvSpPr>
          <p:nvPr/>
        </p:nvSpPr>
        <p:spPr bwMode="auto">
          <a:xfrm>
            <a:off x="481965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47" name="Freeform 197"/>
          <p:cNvSpPr>
            <a:spLocks/>
          </p:cNvSpPr>
          <p:nvPr/>
        </p:nvSpPr>
        <p:spPr bwMode="auto">
          <a:xfrm>
            <a:off x="482600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48" name="Freeform 198"/>
          <p:cNvSpPr>
            <a:spLocks/>
          </p:cNvSpPr>
          <p:nvPr/>
        </p:nvSpPr>
        <p:spPr bwMode="auto">
          <a:xfrm>
            <a:off x="4830763" y="6135688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49" name="Freeform 199"/>
          <p:cNvSpPr>
            <a:spLocks/>
          </p:cNvSpPr>
          <p:nvPr/>
        </p:nvSpPr>
        <p:spPr bwMode="auto">
          <a:xfrm>
            <a:off x="4835525" y="61356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50" name="Freeform 200"/>
          <p:cNvSpPr>
            <a:spLocks/>
          </p:cNvSpPr>
          <p:nvPr/>
        </p:nvSpPr>
        <p:spPr bwMode="auto">
          <a:xfrm>
            <a:off x="4846638" y="6135688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51" name="Freeform 201"/>
          <p:cNvSpPr>
            <a:spLocks/>
          </p:cNvSpPr>
          <p:nvPr/>
        </p:nvSpPr>
        <p:spPr bwMode="auto">
          <a:xfrm>
            <a:off x="4852988" y="5889625"/>
            <a:ext cx="52387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52" name="Freeform 202"/>
          <p:cNvSpPr>
            <a:spLocks/>
          </p:cNvSpPr>
          <p:nvPr/>
        </p:nvSpPr>
        <p:spPr bwMode="auto">
          <a:xfrm>
            <a:off x="4857750" y="5889625"/>
            <a:ext cx="52388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53" name="Freeform 203"/>
          <p:cNvSpPr>
            <a:spLocks/>
          </p:cNvSpPr>
          <p:nvPr/>
        </p:nvSpPr>
        <p:spPr bwMode="auto">
          <a:xfrm>
            <a:off x="486410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54" name="Freeform 204"/>
          <p:cNvSpPr>
            <a:spLocks/>
          </p:cNvSpPr>
          <p:nvPr/>
        </p:nvSpPr>
        <p:spPr bwMode="auto">
          <a:xfrm>
            <a:off x="4868863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55" name="Freeform 205"/>
          <p:cNvSpPr>
            <a:spLocks/>
          </p:cNvSpPr>
          <p:nvPr/>
        </p:nvSpPr>
        <p:spPr bwMode="auto">
          <a:xfrm>
            <a:off x="4873625" y="5889625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56" name="Freeform 206"/>
          <p:cNvSpPr>
            <a:spLocks/>
          </p:cNvSpPr>
          <p:nvPr/>
        </p:nvSpPr>
        <p:spPr bwMode="auto">
          <a:xfrm>
            <a:off x="4889500" y="59801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57" name="Freeform 207"/>
          <p:cNvSpPr>
            <a:spLocks/>
          </p:cNvSpPr>
          <p:nvPr/>
        </p:nvSpPr>
        <p:spPr bwMode="auto">
          <a:xfrm>
            <a:off x="4894263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58" name="Freeform 208"/>
          <p:cNvSpPr>
            <a:spLocks/>
          </p:cNvSpPr>
          <p:nvPr/>
        </p:nvSpPr>
        <p:spPr bwMode="auto">
          <a:xfrm>
            <a:off x="4899025" y="61356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59" name="Freeform 209"/>
          <p:cNvSpPr>
            <a:spLocks/>
          </p:cNvSpPr>
          <p:nvPr/>
        </p:nvSpPr>
        <p:spPr bwMode="auto">
          <a:xfrm>
            <a:off x="4905375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60" name="Freeform 210"/>
          <p:cNvSpPr>
            <a:spLocks/>
          </p:cNvSpPr>
          <p:nvPr/>
        </p:nvSpPr>
        <p:spPr bwMode="auto">
          <a:xfrm>
            <a:off x="4914900" y="5889625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61" name="Freeform 211"/>
          <p:cNvSpPr>
            <a:spLocks/>
          </p:cNvSpPr>
          <p:nvPr/>
        </p:nvSpPr>
        <p:spPr bwMode="auto">
          <a:xfrm>
            <a:off x="492918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62" name="Freeform 212"/>
          <p:cNvSpPr>
            <a:spLocks/>
          </p:cNvSpPr>
          <p:nvPr/>
        </p:nvSpPr>
        <p:spPr bwMode="auto">
          <a:xfrm>
            <a:off x="4943475" y="5889625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63" name="Freeform 213"/>
          <p:cNvSpPr>
            <a:spLocks/>
          </p:cNvSpPr>
          <p:nvPr/>
        </p:nvSpPr>
        <p:spPr bwMode="auto">
          <a:xfrm>
            <a:off x="494823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64" name="Freeform 214"/>
          <p:cNvSpPr>
            <a:spLocks/>
          </p:cNvSpPr>
          <p:nvPr/>
        </p:nvSpPr>
        <p:spPr bwMode="auto">
          <a:xfrm>
            <a:off x="4956175" y="61356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65" name="Freeform 215"/>
          <p:cNvSpPr>
            <a:spLocks/>
          </p:cNvSpPr>
          <p:nvPr/>
        </p:nvSpPr>
        <p:spPr bwMode="auto">
          <a:xfrm>
            <a:off x="4960938" y="5889625"/>
            <a:ext cx="50800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66" name="Freeform 216"/>
          <p:cNvSpPr>
            <a:spLocks/>
          </p:cNvSpPr>
          <p:nvPr/>
        </p:nvSpPr>
        <p:spPr bwMode="auto">
          <a:xfrm>
            <a:off x="496570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67" name="Freeform 218"/>
          <p:cNvSpPr>
            <a:spLocks/>
          </p:cNvSpPr>
          <p:nvPr/>
        </p:nvSpPr>
        <p:spPr bwMode="auto">
          <a:xfrm>
            <a:off x="4968875" y="5980113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68" name="Freeform 219"/>
          <p:cNvSpPr>
            <a:spLocks/>
          </p:cNvSpPr>
          <p:nvPr/>
        </p:nvSpPr>
        <p:spPr bwMode="auto">
          <a:xfrm>
            <a:off x="497363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69" name="Freeform 220"/>
          <p:cNvSpPr>
            <a:spLocks/>
          </p:cNvSpPr>
          <p:nvPr/>
        </p:nvSpPr>
        <p:spPr bwMode="auto">
          <a:xfrm>
            <a:off x="4978400" y="61356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70" name="Freeform 221"/>
          <p:cNvSpPr>
            <a:spLocks/>
          </p:cNvSpPr>
          <p:nvPr/>
        </p:nvSpPr>
        <p:spPr bwMode="auto">
          <a:xfrm>
            <a:off x="4983163" y="59801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71" name="Freeform 222"/>
          <p:cNvSpPr>
            <a:spLocks/>
          </p:cNvSpPr>
          <p:nvPr/>
        </p:nvSpPr>
        <p:spPr bwMode="auto">
          <a:xfrm>
            <a:off x="4987925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72" name="Freeform 223"/>
          <p:cNvSpPr>
            <a:spLocks/>
          </p:cNvSpPr>
          <p:nvPr/>
        </p:nvSpPr>
        <p:spPr bwMode="auto">
          <a:xfrm>
            <a:off x="4991100" y="61356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73" name="Freeform 224"/>
          <p:cNvSpPr>
            <a:spLocks/>
          </p:cNvSpPr>
          <p:nvPr/>
        </p:nvSpPr>
        <p:spPr bwMode="auto">
          <a:xfrm>
            <a:off x="4999038" y="5889625"/>
            <a:ext cx="52387" cy="52388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74" name="Freeform 225"/>
          <p:cNvSpPr>
            <a:spLocks/>
          </p:cNvSpPr>
          <p:nvPr/>
        </p:nvSpPr>
        <p:spPr bwMode="auto">
          <a:xfrm>
            <a:off x="500380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75" name="Freeform 226"/>
          <p:cNvSpPr>
            <a:spLocks/>
          </p:cNvSpPr>
          <p:nvPr/>
        </p:nvSpPr>
        <p:spPr bwMode="auto">
          <a:xfrm>
            <a:off x="5008563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76" name="Freeform 227"/>
          <p:cNvSpPr>
            <a:spLocks/>
          </p:cNvSpPr>
          <p:nvPr/>
        </p:nvSpPr>
        <p:spPr bwMode="auto">
          <a:xfrm>
            <a:off x="5032375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77" name="Freeform 228"/>
          <p:cNvSpPr>
            <a:spLocks/>
          </p:cNvSpPr>
          <p:nvPr/>
        </p:nvSpPr>
        <p:spPr bwMode="auto">
          <a:xfrm>
            <a:off x="5035550" y="5980113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78" name="Freeform 229"/>
          <p:cNvSpPr>
            <a:spLocks/>
          </p:cNvSpPr>
          <p:nvPr/>
        </p:nvSpPr>
        <p:spPr bwMode="auto">
          <a:xfrm>
            <a:off x="5043488" y="6135688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79" name="Freeform 230"/>
          <p:cNvSpPr>
            <a:spLocks/>
          </p:cNvSpPr>
          <p:nvPr/>
        </p:nvSpPr>
        <p:spPr bwMode="auto">
          <a:xfrm>
            <a:off x="5054600" y="61356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80" name="Freeform 231"/>
          <p:cNvSpPr>
            <a:spLocks/>
          </p:cNvSpPr>
          <p:nvPr/>
        </p:nvSpPr>
        <p:spPr bwMode="auto">
          <a:xfrm>
            <a:off x="5059363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81" name="Freeform 232"/>
          <p:cNvSpPr>
            <a:spLocks/>
          </p:cNvSpPr>
          <p:nvPr/>
        </p:nvSpPr>
        <p:spPr bwMode="auto">
          <a:xfrm>
            <a:off x="506730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82" name="Freeform 233"/>
          <p:cNvSpPr>
            <a:spLocks/>
          </p:cNvSpPr>
          <p:nvPr/>
        </p:nvSpPr>
        <p:spPr bwMode="auto">
          <a:xfrm>
            <a:off x="5070475" y="59801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83" name="Freeform 234"/>
          <p:cNvSpPr>
            <a:spLocks/>
          </p:cNvSpPr>
          <p:nvPr/>
        </p:nvSpPr>
        <p:spPr bwMode="auto">
          <a:xfrm>
            <a:off x="5073650" y="61356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84" name="Freeform 235"/>
          <p:cNvSpPr>
            <a:spLocks/>
          </p:cNvSpPr>
          <p:nvPr/>
        </p:nvSpPr>
        <p:spPr bwMode="auto">
          <a:xfrm>
            <a:off x="5080000" y="5980113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3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7 w 120"/>
              <a:gd name="T11" fmla="*/ 115 h 120"/>
              <a:gd name="T12" fmla="*/ 18 w 120"/>
              <a:gd name="T13" fmla="*/ 102 h 120"/>
              <a:gd name="T14" fmla="*/ 5 w 120"/>
              <a:gd name="T15" fmla="*/ 83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3" y="102"/>
                </a:lnTo>
                <a:lnTo>
                  <a:pt x="83" y="115"/>
                </a:lnTo>
                <a:lnTo>
                  <a:pt x="60" y="120"/>
                </a:lnTo>
                <a:lnTo>
                  <a:pt x="37" y="115"/>
                </a:lnTo>
                <a:lnTo>
                  <a:pt x="18" y="102"/>
                </a:lnTo>
                <a:lnTo>
                  <a:pt x="5" y="83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85" name="Freeform 236"/>
          <p:cNvSpPr>
            <a:spLocks/>
          </p:cNvSpPr>
          <p:nvPr/>
        </p:nvSpPr>
        <p:spPr bwMode="auto">
          <a:xfrm>
            <a:off x="5091113" y="6135688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86" name="Freeform 237"/>
          <p:cNvSpPr>
            <a:spLocks/>
          </p:cNvSpPr>
          <p:nvPr/>
        </p:nvSpPr>
        <p:spPr bwMode="auto">
          <a:xfrm>
            <a:off x="510540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87" name="Freeform 238"/>
          <p:cNvSpPr>
            <a:spLocks/>
          </p:cNvSpPr>
          <p:nvPr/>
        </p:nvSpPr>
        <p:spPr bwMode="auto">
          <a:xfrm>
            <a:off x="5118100" y="5980113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88" name="Freeform 239"/>
          <p:cNvSpPr>
            <a:spLocks/>
          </p:cNvSpPr>
          <p:nvPr/>
        </p:nvSpPr>
        <p:spPr bwMode="auto">
          <a:xfrm>
            <a:off x="515778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89" name="Freeform 240"/>
          <p:cNvSpPr>
            <a:spLocks/>
          </p:cNvSpPr>
          <p:nvPr/>
        </p:nvSpPr>
        <p:spPr bwMode="auto">
          <a:xfrm>
            <a:off x="5160963" y="59801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90" name="Freeform 241"/>
          <p:cNvSpPr>
            <a:spLocks/>
          </p:cNvSpPr>
          <p:nvPr/>
        </p:nvSpPr>
        <p:spPr bwMode="auto">
          <a:xfrm>
            <a:off x="516413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91" name="Freeform 242"/>
          <p:cNvSpPr>
            <a:spLocks/>
          </p:cNvSpPr>
          <p:nvPr/>
        </p:nvSpPr>
        <p:spPr bwMode="auto">
          <a:xfrm>
            <a:off x="517048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92" name="Freeform 243"/>
          <p:cNvSpPr>
            <a:spLocks/>
          </p:cNvSpPr>
          <p:nvPr/>
        </p:nvSpPr>
        <p:spPr bwMode="auto">
          <a:xfrm>
            <a:off x="5180013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93" name="Freeform 244"/>
          <p:cNvSpPr>
            <a:spLocks/>
          </p:cNvSpPr>
          <p:nvPr/>
        </p:nvSpPr>
        <p:spPr bwMode="auto">
          <a:xfrm>
            <a:off x="519430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94" name="Freeform 245"/>
          <p:cNvSpPr>
            <a:spLocks/>
          </p:cNvSpPr>
          <p:nvPr/>
        </p:nvSpPr>
        <p:spPr bwMode="auto">
          <a:xfrm>
            <a:off x="5208588" y="6135688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95" name="Freeform 246"/>
          <p:cNvSpPr>
            <a:spLocks/>
          </p:cNvSpPr>
          <p:nvPr/>
        </p:nvSpPr>
        <p:spPr bwMode="auto">
          <a:xfrm>
            <a:off x="5214938" y="5980113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3 h 120"/>
              <a:gd name="T4" fmla="*/ 102 w 120"/>
              <a:gd name="T5" fmla="*/ 102 h 120"/>
              <a:gd name="T6" fmla="*/ 83 w 120"/>
              <a:gd name="T7" fmla="*/ 115 h 120"/>
              <a:gd name="T8" fmla="*/ 60 w 120"/>
              <a:gd name="T9" fmla="*/ 120 h 120"/>
              <a:gd name="T10" fmla="*/ 36 w 120"/>
              <a:gd name="T11" fmla="*/ 115 h 120"/>
              <a:gd name="T12" fmla="*/ 17 w 120"/>
              <a:gd name="T13" fmla="*/ 102 h 120"/>
              <a:gd name="T14" fmla="*/ 4 w 120"/>
              <a:gd name="T15" fmla="*/ 83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3"/>
                </a:lnTo>
                <a:lnTo>
                  <a:pt x="102" y="102"/>
                </a:lnTo>
                <a:lnTo>
                  <a:pt x="83" y="115"/>
                </a:lnTo>
                <a:lnTo>
                  <a:pt x="60" y="120"/>
                </a:lnTo>
                <a:lnTo>
                  <a:pt x="36" y="115"/>
                </a:lnTo>
                <a:lnTo>
                  <a:pt x="17" y="102"/>
                </a:lnTo>
                <a:lnTo>
                  <a:pt x="4" y="83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96" name="Freeform 247"/>
          <p:cNvSpPr>
            <a:spLocks/>
          </p:cNvSpPr>
          <p:nvPr/>
        </p:nvSpPr>
        <p:spPr bwMode="auto">
          <a:xfrm>
            <a:off x="5237163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97" name="Freeform 248"/>
          <p:cNvSpPr>
            <a:spLocks/>
          </p:cNvSpPr>
          <p:nvPr/>
        </p:nvSpPr>
        <p:spPr bwMode="auto">
          <a:xfrm>
            <a:off x="5254625" y="61356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98" name="Freeform 249"/>
          <p:cNvSpPr>
            <a:spLocks/>
          </p:cNvSpPr>
          <p:nvPr/>
        </p:nvSpPr>
        <p:spPr bwMode="auto">
          <a:xfrm>
            <a:off x="5270500" y="61356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799" name="Freeform 250"/>
          <p:cNvSpPr>
            <a:spLocks/>
          </p:cNvSpPr>
          <p:nvPr/>
        </p:nvSpPr>
        <p:spPr bwMode="auto">
          <a:xfrm>
            <a:off x="529113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00" name="Freeform 251"/>
          <p:cNvSpPr>
            <a:spLocks/>
          </p:cNvSpPr>
          <p:nvPr/>
        </p:nvSpPr>
        <p:spPr bwMode="auto">
          <a:xfrm>
            <a:off x="529590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01" name="Freeform 252"/>
          <p:cNvSpPr>
            <a:spLocks/>
          </p:cNvSpPr>
          <p:nvPr/>
        </p:nvSpPr>
        <p:spPr bwMode="auto">
          <a:xfrm>
            <a:off x="530383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02" name="Freeform 253"/>
          <p:cNvSpPr>
            <a:spLocks/>
          </p:cNvSpPr>
          <p:nvPr/>
        </p:nvSpPr>
        <p:spPr bwMode="auto">
          <a:xfrm>
            <a:off x="5311775" y="6135688"/>
            <a:ext cx="52388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03" name="Freeform 254"/>
          <p:cNvSpPr>
            <a:spLocks/>
          </p:cNvSpPr>
          <p:nvPr/>
        </p:nvSpPr>
        <p:spPr bwMode="auto">
          <a:xfrm>
            <a:off x="534193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04" name="Freeform 255"/>
          <p:cNvSpPr>
            <a:spLocks/>
          </p:cNvSpPr>
          <p:nvPr/>
        </p:nvSpPr>
        <p:spPr bwMode="auto">
          <a:xfrm>
            <a:off x="5370513" y="6135688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05" name="Freeform 256"/>
          <p:cNvSpPr>
            <a:spLocks/>
          </p:cNvSpPr>
          <p:nvPr/>
        </p:nvSpPr>
        <p:spPr bwMode="auto">
          <a:xfrm>
            <a:off x="5421313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06" name="Freeform 257"/>
          <p:cNvSpPr>
            <a:spLocks/>
          </p:cNvSpPr>
          <p:nvPr/>
        </p:nvSpPr>
        <p:spPr bwMode="auto">
          <a:xfrm>
            <a:off x="5461000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07" name="Freeform 258"/>
          <p:cNvSpPr>
            <a:spLocks/>
          </p:cNvSpPr>
          <p:nvPr/>
        </p:nvSpPr>
        <p:spPr bwMode="auto">
          <a:xfrm>
            <a:off x="5484813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08" name="Freeform 259"/>
          <p:cNvSpPr>
            <a:spLocks/>
          </p:cNvSpPr>
          <p:nvPr/>
        </p:nvSpPr>
        <p:spPr bwMode="auto">
          <a:xfrm>
            <a:off x="548798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09" name="Freeform 260"/>
          <p:cNvSpPr>
            <a:spLocks/>
          </p:cNvSpPr>
          <p:nvPr/>
        </p:nvSpPr>
        <p:spPr bwMode="auto">
          <a:xfrm>
            <a:off x="5489575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10" name="Freeform 261"/>
          <p:cNvSpPr>
            <a:spLocks/>
          </p:cNvSpPr>
          <p:nvPr/>
        </p:nvSpPr>
        <p:spPr bwMode="auto">
          <a:xfrm>
            <a:off x="5514975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11" name="Freeform 262"/>
          <p:cNvSpPr>
            <a:spLocks/>
          </p:cNvSpPr>
          <p:nvPr/>
        </p:nvSpPr>
        <p:spPr bwMode="auto">
          <a:xfrm>
            <a:off x="5534025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12" name="Freeform 263"/>
          <p:cNvSpPr>
            <a:spLocks/>
          </p:cNvSpPr>
          <p:nvPr/>
        </p:nvSpPr>
        <p:spPr bwMode="auto">
          <a:xfrm>
            <a:off x="5553075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13" name="Freeform 264"/>
          <p:cNvSpPr>
            <a:spLocks/>
          </p:cNvSpPr>
          <p:nvPr/>
        </p:nvSpPr>
        <p:spPr bwMode="auto">
          <a:xfrm>
            <a:off x="5656263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14" name="Freeform 265"/>
          <p:cNvSpPr>
            <a:spLocks/>
          </p:cNvSpPr>
          <p:nvPr/>
        </p:nvSpPr>
        <p:spPr bwMode="auto">
          <a:xfrm>
            <a:off x="566578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15" name="Freeform 266"/>
          <p:cNvSpPr>
            <a:spLocks/>
          </p:cNvSpPr>
          <p:nvPr/>
        </p:nvSpPr>
        <p:spPr bwMode="auto">
          <a:xfrm>
            <a:off x="5773738" y="6135688"/>
            <a:ext cx="50800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16" name="Freeform 267"/>
          <p:cNvSpPr>
            <a:spLocks/>
          </p:cNvSpPr>
          <p:nvPr/>
        </p:nvSpPr>
        <p:spPr bwMode="auto">
          <a:xfrm>
            <a:off x="5818188" y="6135688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2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6 w 120"/>
              <a:gd name="T11" fmla="*/ 116 h 120"/>
              <a:gd name="T12" fmla="*/ 17 w 120"/>
              <a:gd name="T13" fmla="*/ 103 h 120"/>
              <a:gd name="T14" fmla="*/ 4 w 120"/>
              <a:gd name="T15" fmla="*/ 84 h 120"/>
              <a:gd name="T16" fmla="*/ 0 w 120"/>
              <a:gd name="T17" fmla="*/ 60 h 120"/>
              <a:gd name="T18" fmla="*/ 4 w 120"/>
              <a:gd name="T19" fmla="*/ 37 h 120"/>
              <a:gd name="T20" fmla="*/ 17 w 120"/>
              <a:gd name="T21" fmla="*/ 18 h 120"/>
              <a:gd name="T22" fmla="*/ 36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2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2" y="103"/>
                </a:lnTo>
                <a:lnTo>
                  <a:pt x="83" y="116"/>
                </a:lnTo>
                <a:lnTo>
                  <a:pt x="60" y="120"/>
                </a:lnTo>
                <a:lnTo>
                  <a:pt x="36" y="116"/>
                </a:lnTo>
                <a:lnTo>
                  <a:pt x="17" y="103"/>
                </a:lnTo>
                <a:lnTo>
                  <a:pt x="4" y="84"/>
                </a:lnTo>
                <a:lnTo>
                  <a:pt x="0" y="60"/>
                </a:lnTo>
                <a:lnTo>
                  <a:pt x="4" y="37"/>
                </a:lnTo>
                <a:lnTo>
                  <a:pt x="17" y="18"/>
                </a:lnTo>
                <a:lnTo>
                  <a:pt x="36" y="5"/>
                </a:lnTo>
                <a:lnTo>
                  <a:pt x="60" y="0"/>
                </a:lnTo>
                <a:lnTo>
                  <a:pt x="83" y="5"/>
                </a:lnTo>
                <a:lnTo>
                  <a:pt x="102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17" name="Freeform 268"/>
          <p:cNvSpPr>
            <a:spLocks/>
          </p:cNvSpPr>
          <p:nvPr/>
        </p:nvSpPr>
        <p:spPr bwMode="auto">
          <a:xfrm>
            <a:off x="5986463" y="6135688"/>
            <a:ext cx="52387" cy="50800"/>
          </a:xfrm>
          <a:custGeom>
            <a:avLst/>
            <a:gdLst>
              <a:gd name="T0" fmla="*/ 120 w 120"/>
              <a:gd name="T1" fmla="*/ 60 h 120"/>
              <a:gd name="T2" fmla="*/ 115 w 120"/>
              <a:gd name="T3" fmla="*/ 84 h 120"/>
              <a:gd name="T4" fmla="*/ 103 w 120"/>
              <a:gd name="T5" fmla="*/ 103 h 120"/>
              <a:gd name="T6" fmla="*/ 83 w 120"/>
              <a:gd name="T7" fmla="*/ 116 h 120"/>
              <a:gd name="T8" fmla="*/ 60 w 120"/>
              <a:gd name="T9" fmla="*/ 120 h 120"/>
              <a:gd name="T10" fmla="*/ 37 w 120"/>
              <a:gd name="T11" fmla="*/ 116 h 120"/>
              <a:gd name="T12" fmla="*/ 18 w 120"/>
              <a:gd name="T13" fmla="*/ 103 h 120"/>
              <a:gd name="T14" fmla="*/ 5 w 120"/>
              <a:gd name="T15" fmla="*/ 84 h 120"/>
              <a:gd name="T16" fmla="*/ 0 w 120"/>
              <a:gd name="T17" fmla="*/ 60 h 120"/>
              <a:gd name="T18" fmla="*/ 5 w 120"/>
              <a:gd name="T19" fmla="*/ 37 h 120"/>
              <a:gd name="T20" fmla="*/ 18 w 120"/>
              <a:gd name="T21" fmla="*/ 18 h 120"/>
              <a:gd name="T22" fmla="*/ 37 w 120"/>
              <a:gd name="T23" fmla="*/ 5 h 120"/>
              <a:gd name="T24" fmla="*/ 60 w 120"/>
              <a:gd name="T25" fmla="*/ 0 h 120"/>
              <a:gd name="T26" fmla="*/ 83 w 120"/>
              <a:gd name="T27" fmla="*/ 5 h 120"/>
              <a:gd name="T28" fmla="*/ 103 w 120"/>
              <a:gd name="T29" fmla="*/ 18 h 120"/>
              <a:gd name="T30" fmla="*/ 115 w 120"/>
              <a:gd name="T31" fmla="*/ 37 h 120"/>
              <a:gd name="T32" fmla="*/ 120 w 120"/>
              <a:gd name="T33" fmla="*/ 60 h 12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20"/>
              <a:gd name="T52" fmla="*/ 0 h 120"/>
              <a:gd name="T53" fmla="*/ 120 w 120"/>
              <a:gd name="T54" fmla="*/ 120 h 12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20" h="120">
                <a:moveTo>
                  <a:pt x="120" y="60"/>
                </a:moveTo>
                <a:lnTo>
                  <a:pt x="115" y="84"/>
                </a:lnTo>
                <a:lnTo>
                  <a:pt x="103" y="103"/>
                </a:lnTo>
                <a:lnTo>
                  <a:pt x="83" y="116"/>
                </a:lnTo>
                <a:lnTo>
                  <a:pt x="60" y="120"/>
                </a:lnTo>
                <a:lnTo>
                  <a:pt x="37" y="116"/>
                </a:lnTo>
                <a:lnTo>
                  <a:pt x="18" y="103"/>
                </a:lnTo>
                <a:lnTo>
                  <a:pt x="5" y="84"/>
                </a:lnTo>
                <a:lnTo>
                  <a:pt x="0" y="60"/>
                </a:lnTo>
                <a:lnTo>
                  <a:pt x="5" y="37"/>
                </a:lnTo>
                <a:lnTo>
                  <a:pt x="18" y="18"/>
                </a:lnTo>
                <a:lnTo>
                  <a:pt x="37" y="5"/>
                </a:lnTo>
                <a:lnTo>
                  <a:pt x="60" y="0"/>
                </a:lnTo>
                <a:lnTo>
                  <a:pt x="83" y="5"/>
                </a:lnTo>
                <a:lnTo>
                  <a:pt x="103" y="18"/>
                </a:lnTo>
                <a:lnTo>
                  <a:pt x="115" y="37"/>
                </a:lnTo>
                <a:lnTo>
                  <a:pt x="120" y="60"/>
                </a:lnTo>
              </a:path>
            </a:pathLst>
          </a:custGeom>
          <a:noFill/>
          <a:ln w="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18" name="Freeform 269"/>
          <p:cNvSpPr>
            <a:spLocks/>
          </p:cNvSpPr>
          <p:nvPr/>
        </p:nvSpPr>
        <p:spPr bwMode="auto">
          <a:xfrm>
            <a:off x="2317750" y="4343400"/>
            <a:ext cx="2884488" cy="1819275"/>
          </a:xfrm>
          <a:custGeom>
            <a:avLst/>
            <a:gdLst>
              <a:gd name="T0" fmla="*/ 1418 w 6733"/>
              <a:gd name="T1" fmla="*/ 895 h 4243"/>
              <a:gd name="T2" fmla="*/ 2315 w 6733"/>
              <a:gd name="T3" fmla="*/ 1458 h 4243"/>
              <a:gd name="T4" fmla="*/ 2838 w 6733"/>
              <a:gd name="T5" fmla="*/ 1788 h 4243"/>
              <a:gd name="T6" fmla="*/ 3210 w 6733"/>
              <a:gd name="T7" fmla="*/ 2023 h 4243"/>
              <a:gd name="T8" fmla="*/ 3498 w 6733"/>
              <a:gd name="T9" fmla="*/ 2205 h 4243"/>
              <a:gd name="T10" fmla="*/ 3735 w 6733"/>
              <a:gd name="T11" fmla="*/ 2353 h 4243"/>
              <a:gd name="T12" fmla="*/ 3933 w 6733"/>
              <a:gd name="T13" fmla="*/ 2478 h 4243"/>
              <a:gd name="T14" fmla="*/ 4107 w 6733"/>
              <a:gd name="T15" fmla="*/ 2586 h 4243"/>
              <a:gd name="T16" fmla="*/ 4258 w 6733"/>
              <a:gd name="T17" fmla="*/ 2683 h 4243"/>
              <a:gd name="T18" fmla="*/ 4395 w 6733"/>
              <a:gd name="T19" fmla="*/ 2768 h 4243"/>
              <a:gd name="T20" fmla="*/ 4518 w 6733"/>
              <a:gd name="T21" fmla="*/ 2846 h 4243"/>
              <a:gd name="T22" fmla="*/ 4630 w 6733"/>
              <a:gd name="T23" fmla="*/ 2916 h 4243"/>
              <a:gd name="T24" fmla="*/ 4733 w 6733"/>
              <a:gd name="T25" fmla="*/ 2983 h 4243"/>
              <a:gd name="T26" fmla="*/ 4830 w 6733"/>
              <a:gd name="T27" fmla="*/ 3043 h 4243"/>
              <a:gd name="T28" fmla="*/ 4918 w 6733"/>
              <a:gd name="T29" fmla="*/ 3098 h 4243"/>
              <a:gd name="T30" fmla="*/ 5002 w 6733"/>
              <a:gd name="T31" fmla="*/ 3151 h 4243"/>
              <a:gd name="T32" fmla="*/ 5080 w 6733"/>
              <a:gd name="T33" fmla="*/ 3201 h 4243"/>
              <a:gd name="T34" fmla="*/ 5153 w 6733"/>
              <a:gd name="T35" fmla="*/ 3248 h 4243"/>
              <a:gd name="T36" fmla="*/ 5223 w 6733"/>
              <a:gd name="T37" fmla="*/ 3291 h 4243"/>
              <a:gd name="T38" fmla="*/ 5290 w 6733"/>
              <a:gd name="T39" fmla="*/ 3333 h 4243"/>
              <a:gd name="T40" fmla="*/ 5353 w 6733"/>
              <a:gd name="T41" fmla="*/ 3373 h 4243"/>
              <a:gd name="T42" fmla="*/ 5413 w 6733"/>
              <a:gd name="T43" fmla="*/ 3411 h 4243"/>
              <a:gd name="T44" fmla="*/ 5470 w 6733"/>
              <a:gd name="T45" fmla="*/ 3446 h 4243"/>
              <a:gd name="T46" fmla="*/ 5562 w 6733"/>
              <a:gd name="T47" fmla="*/ 3503 h 4243"/>
              <a:gd name="T48" fmla="*/ 5630 w 6733"/>
              <a:gd name="T49" fmla="*/ 3546 h 4243"/>
              <a:gd name="T50" fmla="*/ 5678 w 6733"/>
              <a:gd name="T51" fmla="*/ 3578 h 4243"/>
              <a:gd name="T52" fmla="*/ 5740 w 6733"/>
              <a:gd name="T53" fmla="*/ 3616 h 4243"/>
              <a:gd name="T54" fmla="*/ 5843 w 6733"/>
              <a:gd name="T55" fmla="*/ 3681 h 4243"/>
              <a:gd name="T56" fmla="*/ 5883 w 6733"/>
              <a:gd name="T57" fmla="*/ 3706 h 4243"/>
              <a:gd name="T58" fmla="*/ 5925 w 6733"/>
              <a:gd name="T59" fmla="*/ 3733 h 4243"/>
              <a:gd name="T60" fmla="*/ 5977 w 6733"/>
              <a:gd name="T61" fmla="*/ 3765 h 4243"/>
              <a:gd name="T62" fmla="*/ 6013 w 6733"/>
              <a:gd name="T63" fmla="*/ 3788 h 4243"/>
              <a:gd name="T64" fmla="*/ 6073 w 6733"/>
              <a:gd name="T65" fmla="*/ 3826 h 4243"/>
              <a:gd name="T66" fmla="*/ 6120 w 6733"/>
              <a:gd name="T67" fmla="*/ 3855 h 4243"/>
              <a:gd name="T68" fmla="*/ 6197 w 6733"/>
              <a:gd name="T69" fmla="*/ 3905 h 4243"/>
              <a:gd name="T70" fmla="*/ 6238 w 6733"/>
              <a:gd name="T71" fmla="*/ 3930 h 4243"/>
              <a:gd name="T72" fmla="*/ 6270 w 6733"/>
              <a:gd name="T73" fmla="*/ 3950 h 4243"/>
              <a:gd name="T74" fmla="*/ 6300 w 6733"/>
              <a:gd name="T75" fmla="*/ 3968 h 4243"/>
              <a:gd name="T76" fmla="*/ 6338 w 6733"/>
              <a:gd name="T77" fmla="*/ 3993 h 4243"/>
              <a:gd name="T78" fmla="*/ 6422 w 6733"/>
              <a:gd name="T79" fmla="*/ 4046 h 4243"/>
              <a:gd name="T80" fmla="*/ 6475 w 6733"/>
              <a:gd name="T81" fmla="*/ 4080 h 4243"/>
              <a:gd name="T82" fmla="*/ 6508 w 6733"/>
              <a:gd name="T83" fmla="*/ 4100 h 4243"/>
              <a:gd name="T84" fmla="*/ 6597 w 6733"/>
              <a:gd name="T85" fmla="*/ 4156 h 4243"/>
              <a:gd name="T86" fmla="*/ 6703 w 6733"/>
              <a:gd name="T87" fmla="*/ 4223 h 424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733"/>
              <a:gd name="T133" fmla="*/ 0 h 4243"/>
              <a:gd name="T134" fmla="*/ 6733 w 6733"/>
              <a:gd name="T135" fmla="*/ 4243 h 4243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733" h="4243">
                <a:moveTo>
                  <a:pt x="0" y="0"/>
                </a:moveTo>
                <a:lnTo>
                  <a:pt x="895" y="565"/>
                </a:lnTo>
                <a:lnTo>
                  <a:pt x="1418" y="895"/>
                </a:lnTo>
                <a:lnTo>
                  <a:pt x="1790" y="1128"/>
                </a:lnTo>
                <a:lnTo>
                  <a:pt x="2078" y="1310"/>
                </a:lnTo>
                <a:lnTo>
                  <a:pt x="2315" y="1458"/>
                </a:lnTo>
                <a:lnTo>
                  <a:pt x="2513" y="1585"/>
                </a:lnTo>
                <a:lnTo>
                  <a:pt x="2687" y="1693"/>
                </a:lnTo>
                <a:lnTo>
                  <a:pt x="2838" y="1788"/>
                </a:lnTo>
                <a:lnTo>
                  <a:pt x="2975" y="1875"/>
                </a:lnTo>
                <a:lnTo>
                  <a:pt x="3098" y="1951"/>
                </a:lnTo>
                <a:lnTo>
                  <a:pt x="3210" y="2023"/>
                </a:lnTo>
                <a:lnTo>
                  <a:pt x="3313" y="2088"/>
                </a:lnTo>
                <a:lnTo>
                  <a:pt x="3410" y="2148"/>
                </a:lnTo>
                <a:lnTo>
                  <a:pt x="3498" y="2205"/>
                </a:lnTo>
                <a:lnTo>
                  <a:pt x="3582" y="2256"/>
                </a:lnTo>
                <a:lnTo>
                  <a:pt x="3660" y="2306"/>
                </a:lnTo>
                <a:lnTo>
                  <a:pt x="3735" y="2353"/>
                </a:lnTo>
                <a:lnTo>
                  <a:pt x="3805" y="2396"/>
                </a:lnTo>
                <a:lnTo>
                  <a:pt x="3870" y="2438"/>
                </a:lnTo>
                <a:lnTo>
                  <a:pt x="3933" y="2478"/>
                </a:lnTo>
                <a:lnTo>
                  <a:pt x="3993" y="2516"/>
                </a:lnTo>
                <a:lnTo>
                  <a:pt x="4052" y="2553"/>
                </a:lnTo>
                <a:lnTo>
                  <a:pt x="4107" y="2586"/>
                </a:lnTo>
                <a:lnTo>
                  <a:pt x="4158" y="2620"/>
                </a:lnTo>
                <a:lnTo>
                  <a:pt x="4210" y="2651"/>
                </a:lnTo>
                <a:lnTo>
                  <a:pt x="4258" y="2683"/>
                </a:lnTo>
                <a:lnTo>
                  <a:pt x="4305" y="2713"/>
                </a:lnTo>
                <a:lnTo>
                  <a:pt x="4350" y="2741"/>
                </a:lnTo>
                <a:lnTo>
                  <a:pt x="4395" y="2768"/>
                </a:lnTo>
                <a:lnTo>
                  <a:pt x="4437" y="2795"/>
                </a:lnTo>
                <a:lnTo>
                  <a:pt x="4478" y="2821"/>
                </a:lnTo>
                <a:lnTo>
                  <a:pt x="4518" y="2846"/>
                </a:lnTo>
                <a:lnTo>
                  <a:pt x="4557" y="2871"/>
                </a:lnTo>
                <a:lnTo>
                  <a:pt x="4593" y="2895"/>
                </a:lnTo>
                <a:lnTo>
                  <a:pt x="4630" y="2916"/>
                </a:lnTo>
                <a:lnTo>
                  <a:pt x="4665" y="2940"/>
                </a:lnTo>
                <a:lnTo>
                  <a:pt x="4700" y="2961"/>
                </a:lnTo>
                <a:lnTo>
                  <a:pt x="4733" y="2983"/>
                </a:lnTo>
                <a:lnTo>
                  <a:pt x="4767" y="3003"/>
                </a:lnTo>
                <a:lnTo>
                  <a:pt x="4798" y="3023"/>
                </a:lnTo>
                <a:lnTo>
                  <a:pt x="4830" y="3043"/>
                </a:lnTo>
                <a:lnTo>
                  <a:pt x="4860" y="3061"/>
                </a:lnTo>
                <a:lnTo>
                  <a:pt x="4890" y="3080"/>
                </a:lnTo>
                <a:lnTo>
                  <a:pt x="4918" y="3098"/>
                </a:lnTo>
                <a:lnTo>
                  <a:pt x="4947" y="3116"/>
                </a:lnTo>
                <a:lnTo>
                  <a:pt x="4975" y="3135"/>
                </a:lnTo>
                <a:lnTo>
                  <a:pt x="5002" y="3151"/>
                </a:lnTo>
                <a:lnTo>
                  <a:pt x="5028" y="3168"/>
                </a:lnTo>
                <a:lnTo>
                  <a:pt x="5055" y="3185"/>
                </a:lnTo>
                <a:lnTo>
                  <a:pt x="5080" y="3201"/>
                </a:lnTo>
                <a:lnTo>
                  <a:pt x="5105" y="3216"/>
                </a:lnTo>
                <a:lnTo>
                  <a:pt x="5130" y="3231"/>
                </a:lnTo>
                <a:lnTo>
                  <a:pt x="5153" y="3248"/>
                </a:lnTo>
                <a:lnTo>
                  <a:pt x="5178" y="3261"/>
                </a:lnTo>
                <a:lnTo>
                  <a:pt x="5202" y="3276"/>
                </a:lnTo>
                <a:lnTo>
                  <a:pt x="5223" y="3291"/>
                </a:lnTo>
                <a:lnTo>
                  <a:pt x="5247" y="3305"/>
                </a:lnTo>
                <a:lnTo>
                  <a:pt x="5268" y="3320"/>
                </a:lnTo>
                <a:lnTo>
                  <a:pt x="5290" y="3333"/>
                </a:lnTo>
                <a:lnTo>
                  <a:pt x="5312" y="3346"/>
                </a:lnTo>
                <a:lnTo>
                  <a:pt x="5333" y="3360"/>
                </a:lnTo>
                <a:lnTo>
                  <a:pt x="5353" y="3373"/>
                </a:lnTo>
                <a:lnTo>
                  <a:pt x="5373" y="3385"/>
                </a:lnTo>
                <a:lnTo>
                  <a:pt x="5393" y="3398"/>
                </a:lnTo>
                <a:lnTo>
                  <a:pt x="5413" y="3411"/>
                </a:lnTo>
                <a:lnTo>
                  <a:pt x="5433" y="3423"/>
                </a:lnTo>
                <a:lnTo>
                  <a:pt x="5452" y="3435"/>
                </a:lnTo>
                <a:lnTo>
                  <a:pt x="5470" y="3446"/>
                </a:lnTo>
                <a:lnTo>
                  <a:pt x="5490" y="3458"/>
                </a:lnTo>
                <a:lnTo>
                  <a:pt x="5543" y="3493"/>
                </a:lnTo>
                <a:lnTo>
                  <a:pt x="5562" y="3503"/>
                </a:lnTo>
                <a:lnTo>
                  <a:pt x="5578" y="3515"/>
                </a:lnTo>
                <a:lnTo>
                  <a:pt x="5613" y="3536"/>
                </a:lnTo>
                <a:lnTo>
                  <a:pt x="5630" y="3546"/>
                </a:lnTo>
                <a:lnTo>
                  <a:pt x="5645" y="3556"/>
                </a:lnTo>
                <a:lnTo>
                  <a:pt x="5662" y="3566"/>
                </a:lnTo>
                <a:lnTo>
                  <a:pt x="5678" y="3578"/>
                </a:lnTo>
                <a:lnTo>
                  <a:pt x="5693" y="3588"/>
                </a:lnTo>
                <a:lnTo>
                  <a:pt x="5725" y="3606"/>
                </a:lnTo>
                <a:lnTo>
                  <a:pt x="5740" y="3616"/>
                </a:lnTo>
                <a:lnTo>
                  <a:pt x="5770" y="3635"/>
                </a:lnTo>
                <a:lnTo>
                  <a:pt x="5813" y="3663"/>
                </a:lnTo>
                <a:lnTo>
                  <a:pt x="5843" y="3681"/>
                </a:lnTo>
                <a:lnTo>
                  <a:pt x="5857" y="3690"/>
                </a:lnTo>
                <a:lnTo>
                  <a:pt x="5870" y="3698"/>
                </a:lnTo>
                <a:lnTo>
                  <a:pt x="5883" y="3706"/>
                </a:lnTo>
                <a:lnTo>
                  <a:pt x="5898" y="3716"/>
                </a:lnTo>
                <a:lnTo>
                  <a:pt x="5912" y="3725"/>
                </a:lnTo>
                <a:lnTo>
                  <a:pt x="5925" y="3733"/>
                </a:lnTo>
                <a:lnTo>
                  <a:pt x="5937" y="3741"/>
                </a:lnTo>
                <a:lnTo>
                  <a:pt x="5963" y="3756"/>
                </a:lnTo>
                <a:lnTo>
                  <a:pt x="5977" y="3765"/>
                </a:lnTo>
                <a:lnTo>
                  <a:pt x="5988" y="3773"/>
                </a:lnTo>
                <a:lnTo>
                  <a:pt x="6002" y="3781"/>
                </a:lnTo>
                <a:lnTo>
                  <a:pt x="6013" y="3788"/>
                </a:lnTo>
                <a:lnTo>
                  <a:pt x="6025" y="3796"/>
                </a:lnTo>
                <a:lnTo>
                  <a:pt x="6062" y="3820"/>
                </a:lnTo>
                <a:lnTo>
                  <a:pt x="6073" y="3826"/>
                </a:lnTo>
                <a:lnTo>
                  <a:pt x="6085" y="3833"/>
                </a:lnTo>
                <a:lnTo>
                  <a:pt x="6097" y="3841"/>
                </a:lnTo>
                <a:lnTo>
                  <a:pt x="6120" y="3855"/>
                </a:lnTo>
                <a:lnTo>
                  <a:pt x="6153" y="3876"/>
                </a:lnTo>
                <a:lnTo>
                  <a:pt x="6187" y="3898"/>
                </a:lnTo>
                <a:lnTo>
                  <a:pt x="6197" y="3905"/>
                </a:lnTo>
                <a:lnTo>
                  <a:pt x="6218" y="3918"/>
                </a:lnTo>
                <a:lnTo>
                  <a:pt x="6228" y="3925"/>
                </a:lnTo>
                <a:lnTo>
                  <a:pt x="6238" y="3930"/>
                </a:lnTo>
                <a:lnTo>
                  <a:pt x="6248" y="3936"/>
                </a:lnTo>
                <a:lnTo>
                  <a:pt x="6258" y="3943"/>
                </a:lnTo>
                <a:lnTo>
                  <a:pt x="6270" y="3950"/>
                </a:lnTo>
                <a:lnTo>
                  <a:pt x="6280" y="3956"/>
                </a:lnTo>
                <a:lnTo>
                  <a:pt x="6290" y="3963"/>
                </a:lnTo>
                <a:lnTo>
                  <a:pt x="6300" y="3968"/>
                </a:lnTo>
                <a:lnTo>
                  <a:pt x="6318" y="3981"/>
                </a:lnTo>
                <a:lnTo>
                  <a:pt x="6328" y="3986"/>
                </a:lnTo>
                <a:lnTo>
                  <a:pt x="6338" y="3993"/>
                </a:lnTo>
                <a:lnTo>
                  <a:pt x="6395" y="4028"/>
                </a:lnTo>
                <a:lnTo>
                  <a:pt x="6403" y="4035"/>
                </a:lnTo>
                <a:lnTo>
                  <a:pt x="6422" y="4046"/>
                </a:lnTo>
                <a:lnTo>
                  <a:pt x="6448" y="4063"/>
                </a:lnTo>
                <a:lnTo>
                  <a:pt x="6457" y="4068"/>
                </a:lnTo>
                <a:lnTo>
                  <a:pt x="6475" y="4080"/>
                </a:lnTo>
                <a:lnTo>
                  <a:pt x="6483" y="4085"/>
                </a:lnTo>
                <a:lnTo>
                  <a:pt x="6492" y="4090"/>
                </a:lnTo>
                <a:lnTo>
                  <a:pt x="6508" y="4100"/>
                </a:lnTo>
                <a:lnTo>
                  <a:pt x="6533" y="4116"/>
                </a:lnTo>
                <a:lnTo>
                  <a:pt x="6565" y="4136"/>
                </a:lnTo>
                <a:lnTo>
                  <a:pt x="6597" y="4156"/>
                </a:lnTo>
                <a:lnTo>
                  <a:pt x="6688" y="4213"/>
                </a:lnTo>
                <a:lnTo>
                  <a:pt x="6695" y="4218"/>
                </a:lnTo>
                <a:lnTo>
                  <a:pt x="6703" y="4223"/>
                </a:lnTo>
                <a:lnTo>
                  <a:pt x="6717" y="4231"/>
                </a:lnTo>
                <a:lnTo>
                  <a:pt x="6733" y="4243"/>
                </a:lnTo>
              </a:path>
            </a:pathLst>
          </a:cu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19" name="Rectangle 271"/>
          <p:cNvSpPr>
            <a:spLocks noChangeArrowheads="1"/>
          </p:cNvSpPr>
          <p:nvPr/>
        </p:nvSpPr>
        <p:spPr bwMode="auto">
          <a:xfrm>
            <a:off x="3219450" y="3205163"/>
            <a:ext cx="2841625" cy="385762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820" name="Rectangle 282"/>
          <p:cNvSpPr>
            <a:spLocks noChangeArrowheads="1"/>
          </p:cNvSpPr>
          <p:nvPr/>
        </p:nvSpPr>
        <p:spPr bwMode="auto">
          <a:xfrm>
            <a:off x="3559175" y="3302000"/>
            <a:ext cx="32861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900">
                <a:solidFill>
                  <a:srgbClr val="000000"/>
                </a:solidFill>
                <a:latin typeface="Helvetica" panose="020B0604020202020204" pitchFamily="34" charset="0"/>
              </a:rPr>
              <a:t>~ x</a:t>
            </a:r>
            <a:endParaRPr lang="en-US" altLang="en-US"/>
          </a:p>
        </p:txBody>
      </p:sp>
      <p:sp>
        <p:nvSpPr>
          <p:cNvPr id="66821" name="Rectangle 283"/>
          <p:cNvSpPr>
            <a:spLocks noChangeArrowheads="1"/>
          </p:cNvSpPr>
          <p:nvPr/>
        </p:nvSpPr>
        <p:spPr bwMode="auto">
          <a:xfrm>
            <a:off x="3886200" y="3248025"/>
            <a:ext cx="434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500">
                <a:solidFill>
                  <a:srgbClr val="000000"/>
                </a:solidFill>
                <a:latin typeface="Helvetica" panose="020B0604020202020204" pitchFamily="34" charset="0"/>
              </a:rPr>
              <a:t>-1.56</a:t>
            </a:r>
            <a:endParaRPr lang="en-US" altLang="en-US"/>
          </a:p>
        </p:txBody>
      </p:sp>
      <p:sp>
        <p:nvSpPr>
          <p:cNvPr id="66822" name="Line 287"/>
          <p:cNvSpPr>
            <a:spLocks noChangeShapeType="1"/>
          </p:cNvSpPr>
          <p:nvPr/>
        </p:nvSpPr>
        <p:spPr bwMode="auto">
          <a:xfrm>
            <a:off x="3271838" y="3397250"/>
            <a:ext cx="261937" cy="158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823" name="Line 288"/>
          <p:cNvSpPr>
            <a:spLocks noChangeShapeType="1"/>
          </p:cNvSpPr>
          <p:nvPr/>
        </p:nvSpPr>
        <p:spPr bwMode="auto">
          <a:xfrm>
            <a:off x="2286000" y="4314825"/>
            <a:ext cx="3124200" cy="1981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824" name="Line 289"/>
          <p:cNvSpPr>
            <a:spLocks noChangeShapeType="1"/>
          </p:cNvSpPr>
          <p:nvPr/>
        </p:nvSpPr>
        <p:spPr bwMode="auto">
          <a:xfrm flipV="1">
            <a:off x="3238500" y="3390900"/>
            <a:ext cx="314325" cy="952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825" name="TextBox 264"/>
          <p:cNvSpPr txBox="1">
            <a:spLocks noChangeArrowheads="1"/>
          </p:cNvSpPr>
          <p:nvPr/>
        </p:nvSpPr>
        <p:spPr bwMode="auto">
          <a:xfrm>
            <a:off x="2062163" y="6396038"/>
            <a:ext cx="45894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x = Cascade size (number of nodes)</a:t>
            </a:r>
          </a:p>
        </p:txBody>
      </p:sp>
      <p:sp>
        <p:nvSpPr>
          <p:cNvPr id="66826" name="TextBox 265"/>
          <p:cNvSpPr txBox="1">
            <a:spLocks noChangeArrowheads="1"/>
          </p:cNvSpPr>
          <p:nvPr/>
        </p:nvSpPr>
        <p:spPr bwMode="auto">
          <a:xfrm rot="-5400000">
            <a:off x="1100932" y="4304506"/>
            <a:ext cx="1003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 Count</a:t>
            </a:r>
          </a:p>
        </p:txBody>
      </p:sp>
      <p:sp>
        <p:nvSpPr>
          <p:cNvPr id="66827" name="Footer Placeholder 26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66828" name="Slide Number Placeholder 26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A52C4427-DF38-49C4-8FB7-D78F6392C385}" type="slidenum">
              <a:rPr lang="en-US" altLang="en-US"/>
              <a:pPr/>
              <a:t>62</a:t>
            </a:fld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Cascade Size: Blogs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4294967295"/>
          </p:nvPr>
        </p:nvSpPr>
        <p:spPr>
          <a:xfrm>
            <a:off x="457200" y="5334000"/>
            <a:ext cx="8077200" cy="1295400"/>
          </a:xfrm>
        </p:spPr>
        <p:txBody>
          <a:bodyPr/>
          <a:lstStyle/>
          <a:p>
            <a:r>
              <a:rPr lang="en-GB" altLang="en-US" smtClean="0"/>
              <a:t>The probability of observing a cascade on </a:t>
            </a:r>
            <a:r>
              <a:rPr lang="en-GB" altLang="en-US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mtClean="0"/>
              <a:t>nodes follows a Zipf distribution: </a:t>
            </a:r>
            <a:r>
              <a:rPr lang="en-GB" altLang="en-US" i="1" smtClean="0">
                <a:latin typeface="Times New Roman" panose="02020603050405020304" pitchFamily="18" charset="0"/>
              </a:rPr>
              <a:t>p(x) ~ x</a:t>
            </a:r>
            <a:r>
              <a:rPr lang="en-GB" altLang="en-US" i="1" baseline="30000" smtClean="0">
                <a:latin typeface="Times New Roman" panose="02020603050405020304" pitchFamily="18" charset="0"/>
              </a:rPr>
              <a:t>-2</a:t>
            </a:r>
          </a:p>
          <a:p>
            <a:endParaRPr lang="en-GB" altLang="en-US" i="1" baseline="30000" smtClean="0"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lang="en-GB" altLang="en-US" i="1" baseline="30000" smtClean="0">
              <a:latin typeface="Times New Roman" panose="02020603050405020304" pitchFamily="18" charset="0"/>
            </a:endParaRPr>
          </a:p>
          <a:p>
            <a:endParaRPr lang="en-US" altLang="en-US" smtClean="0"/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800" y="1143000"/>
            <a:ext cx="4725988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TextBox 5"/>
          <p:cNvSpPr txBox="1">
            <a:spLocks noChangeArrowheads="1"/>
          </p:cNvSpPr>
          <p:nvPr/>
        </p:nvSpPr>
        <p:spPr bwMode="auto">
          <a:xfrm>
            <a:off x="2590800" y="4800600"/>
            <a:ext cx="4589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x = Cascade size (number of nodes)</a:t>
            </a:r>
          </a:p>
        </p:txBody>
      </p:sp>
      <p:sp>
        <p:nvSpPr>
          <p:cNvPr id="67590" name="TextBox 6"/>
          <p:cNvSpPr txBox="1">
            <a:spLocks noChangeArrowheads="1"/>
          </p:cNvSpPr>
          <p:nvPr/>
        </p:nvSpPr>
        <p:spPr bwMode="auto">
          <a:xfrm rot="-5400000">
            <a:off x="1629569" y="2785269"/>
            <a:ext cx="1003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 Count</a:t>
            </a:r>
          </a:p>
        </p:txBody>
      </p:sp>
      <p:sp>
        <p:nvSpPr>
          <p:cNvPr id="67591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67592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FCC86492-AFC0-41CB-8A89-880DA9EB2B46}" type="slidenum">
              <a:rPr lang="en-US" altLang="en-US"/>
              <a:pPr/>
              <a:t>63</a:t>
            </a:fld>
            <a:endParaRPr lang="en-US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Cascade Size: Consequences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953000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Cascade sizes follow a heavy-tailed distribution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Viral marketing: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Books: steep drop-off: power-law exponent -5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DVDs: larger cascades: exponent -1.5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Blogs: 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err="1" smtClean="0"/>
              <a:t>Zipf’s</a:t>
            </a:r>
            <a:r>
              <a:rPr lang="en-US" dirty="0" smtClean="0"/>
              <a:t> law: power-law exponent -2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However, it is not a branching process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A simple branching process (a on k-</a:t>
            </a:r>
            <a:r>
              <a:rPr lang="en-US" dirty="0" err="1" smtClean="0"/>
              <a:t>ary</a:t>
            </a:r>
            <a:r>
              <a:rPr lang="en-US" dirty="0" smtClean="0"/>
              <a:t> tree):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Every node infects each of </a:t>
            </a:r>
            <a:r>
              <a:rPr lang="en-US" i="1" dirty="0" smtClean="0"/>
              <a:t>k</a:t>
            </a:r>
            <a:r>
              <a:rPr lang="en-US" dirty="0" smtClean="0"/>
              <a:t> of its neighbors with prob. </a:t>
            </a:r>
            <a:r>
              <a:rPr lang="en-US" i="1" dirty="0" smtClean="0"/>
              <a:t>p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gives exponential cascade size distribution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Questions: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What role does the underlying social network play?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Can make a step towards more realistic cascade generation (propagation) model?</a:t>
            </a:r>
            <a:endParaRPr lang="en-US" dirty="0"/>
          </a:p>
        </p:txBody>
      </p:sp>
      <p:sp>
        <p:nvSpPr>
          <p:cNvPr id="6861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6861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6717FDF-2F3E-4C41-A28B-42167F1CF945}" type="slidenum">
              <a:rPr lang="en-US" altLang="en-US"/>
              <a:pPr/>
              <a:t>64</a:t>
            </a:fld>
            <a:endParaRPr lang="en-US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11175"/>
            <a:ext cx="8229600" cy="677863"/>
          </a:xfrm>
        </p:spPr>
        <p:txBody>
          <a:bodyPr lIns="0" tIns="0" rIns="0" bIns="0">
            <a:spAutoFit/>
          </a:bodyPr>
          <a:lstStyle/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altLang="en-US" smtClean="0">
                <a:solidFill>
                  <a:srgbClr val="008000"/>
                </a:solidFill>
              </a:rPr>
              <a:t>Towards a Better Cascade Model</a:t>
            </a:r>
          </a:p>
        </p:txBody>
      </p:sp>
      <p:sp>
        <p:nvSpPr>
          <p:cNvPr id="69635" name="AutoShape 3"/>
          <p:cNvSpPr>
            <a:spLocks noChangeArrowheads="1"/>
          </p:cNvSpPr>
          <p:nvPr/>
        </p:nvSpPr>
        <p:spPr bwMode="auto">
          <a:xfrm rot="-8587807">
            <a:off x="6291263" y="5705475"/>
            <a:ext cx="568325" cy="84138"/>
          </a:xfrm>
          <a:prstGeom prst="rightArrow">
            <a:avLst>
              <a:gd name="adj1" fmla="val 37935"/>
              <a:gd name="adj2" fmla="val 1368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5608638" y="4889500"/>
            <a:ext cx="830262" cy="690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5802313" y="5027613"/>
            <a:ext cx="498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1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6921500" y="4949825"/>
            <a:ext cx="830263" cy="690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7115175" y="5110163"/>
            <a:ext cx="4984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2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6645275" y="5926138"/>
            <a:ext cx="830263" cy="6921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6907213" y="6134100"/>
            <a:ext cx="49847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4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5540375" y="5857875"/>
            <a:ext cx="828675" cy="690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5802313" y="6064250"/>
            <a:ext cx="498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3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44" name="AutoShape 12"/>
          <p:cNvSpPr>
            <a:spLocks noChangeArrowheads="1"/>
          </p:cNvSpPr>
          <p:nvPr/>
        </p:nvSpPr>
        <p:spPr bwMode="auto">
          <a:xfrm>
            <a:off x="6440488" y="5097463"/>
            <a:ext cx="479425" cy="79375"/>
          </a:xfrm>
          <a:prstGeom prst="rightArrow">
            <a:avLst>
              <a:gd name="adj1" fmla="val 50000"/>
              <a:gd name="adj2" fmla="val 1178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45" name="AutoShape 13"/>
          <p:cNvSpPr>
            <a:spLocks noChangeArrowheads="1"/>
          </p:cNvSpPr>
          <p:nvPr/>
        </p:nvSpPr>
        <p:spPr bwMode="auto">
          <a:xfrm rot="10800000">
            <a:off x="6445250" y="5364163"/>
            <a:ext cx="466725" cy="77787"/>
          </a:xfrm>
          <a:prstGeom prst="rightArrow">
            <a:avLst>
              <a:gd name="adj1" fmla="val 48157"/>
              <a:gd name="adj2" fmla="val 1222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46" name="AutoShape 14"/>
          <p:cNvSpPr>
            <a:spLocks noChangeArrowheads="1"/>
          </p:cNvSpPr>
          <p:nvPr/>
        </p:nvSpPr>
        <p:spPr bwMode="auto">
          <a:xfrm rot="-5115656">
            <a:off x="7004844" y="5741194"/>
            <a:ext cx="276225" cy="80963"/>
          </a:xfrm>
          <a:prstGeom prst="rightArrow">
            <a:avLst>
              <a:gd name="adj1" fmla="val 50000"/>
              <a:gd name="adj2" fmla="val 852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47" name="AutoShape 15"/>
          <p:cNvSpPr>
            <a:spLocks noChangeArrowheads="1"/>
          </p:cNvSpPr>
          <p:nvPr/>
        </p:nvSpPr>
        <p:spPr bwMode="auto">
          <a:xfrm rot="-6182739">
            <a:off x="5318126" y="6003925"/>
            <a:ext cx="379412" cy="414337"/>
          </a:xfrm>
          <a:custGeom>
            <a:avLst/>
            <a:gdLst>
              <a:gd name="T0" fmla="*/ 186316 w 21600"/>
              <a:gd name="T1" fmla="*/ 19 h 21600"/>
              <a:gd name="T2" fmla="*/ 23819 w 21600"/>
              <a:gd name="T3" fmla="*/ 213633 h 21600"/>
              <a:gd name="T4" fmla="*/ 187159 w 21600"/>
              <a:gd name="T5" fmla="*/ 51811 h 21600"/>
              <a:gd name="T6" fmla="*/ 426838 w 21600"/>
              <a:gd name="T7" fmla="*/ 207169 h 21600"/>
              <a:gd name="T8" fmla="*/ 355699 w 21600"/>
              <a:gd name="T9" fmla="*/ 284857 h 21600"/>
              <a:gd name="T10" fmla="*/ 284559 w 21600"/>
              <a:gd name="T11" fmla="*/ 207169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900" y="10800"/>
                </a:moveTo>
                <a:cubicBezTo>
                  <a:pt x="18900" y="6326"/>
                  <a:pt x="15273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ubicBezTo>
                  <a:pt x="2699" y="10896"/>
                  <a:pt x="2701" y="10992"/>
                  <a:pt x="2705" y="11089"/>
                </a:cubicBezTo>
                <a:lnTo>
                  <a:pt x="6" y="11185"/>
                </a:lnTo>
                <a:cubicBezTo>
                  <a:pt x="2" y="11057"/>
                  <a:pt x="0" y="1092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20250" y="14850"/>
                </a:lnTo>
                <a:lnTo>
                  <a:pt x="16200" y="10800"/>
                </a:lnTo>
                <a:lnTo>
                  <a:pt x="189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48" name="AutoShape 16"/>
          <p:cNvSpPr>
            <a:spLocks noChangeArrowheads="1"/>
          </p:cNvSpPr>
          <p:nvPr/>
        </p:nvSpPr>
        <p:spPr bwMode="auto">
          <a:xfrm rot="4971237">
            <a:off x="7321551" y="6080125"/>
            <a:ext cx="381000" cy="346075"/>
          </a:xfrm>
          <a:custGeom>
            <a:avLst/>
            <a:gdLst>
              <a:gd name="T0" fmla="*/ 187096 w 21600"/>
              <a:gd name="T1" fmla="*/ 16 h 21600"/>
              <a:gd name="T2" fmla="*/ 23918 w 21600"/>
              <a:gd name="T3" fmla="*/ 178437 h 21600"/>
              <a:gd name="T4" fmla="*/ 187942 w 21600"/>
              <a:gd name="T5" fmla="*/ 43275 h 21600"/>
              <a:gd name="T6" fmla="*/ 428625 w 21600"/>
              <a:gd name="T7" fmla="*/ 173038 h 21600"/>
              <a:gd name="T8" fmla="*/ 357188 w 21600"/>
              <a:gd name="T9" fmla="*/ 237927 h 21600"/>
              <a:gd name="T10" fmla="*/ 285750 w 21600"/>
              <a:gd name="T11" fmla="*/ 173038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900" y="10800"/>
                </a:moveTo>
                <a:cubicBezTo>
                  <a:pt x="18900" y="6326"/>
                  <a:pt x="15273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ubicBezTo>
                  <a:pt x="2699" y="10896"/>
                  <a:pt x="2701" y="10992"/>
                  <a:pt x="2705" y="11089"/>
                </a:cubicBezTo>
                <a:lnTo>
                  <a:pt x="6" y="11185"/>
                </a:lnTo>
                <a:cubicBezTo>
                  <a:pt x="2" y="11057"/>
                  <a:pt x="0" y="1092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20250" y="14850"/>
                </a:lnTo>
                <a:lnTo>
                  <a:pt x="16200" y="10800"/>
                </a:lnTo>
                <a:lnTo>
                  <a:pt x="189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49" name="Text Box 17"/>
          <p:cNvSpPr txBox="1">
            <a:spLocks noChangeArrowheads="1"/>
          </p:cNvSpPr>
          <p:nvPr/>
        </p:nvSpPr>
        <p:spPr bwMode="auto">
          <a:xfrm>
            <a:off x="6538913" y="4833938"/>
            <a:ext cx="2825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50" name="Text Box 18"/>
          <p:cNvSpPr txBox="1">
            <a:spLocks noChangeArrowheads="1"/>
          </p:cNvSpPr>
          <p:nvPr/>
        </p:nvSpPr>
        <p:spPr bwMode="auto">
          <a:xfrm>
            <a:off x="6545263" y="5118100"/>
            <a:ext cx="2809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51" name="Text Box 19"/>
          <p:cNvSpPr txBox="1">
            <a:spLocks noChangeArrowheads="1"/>
          </p:cNvSpPr>
          <p:nvPr/>
        </p:nvSpPr>
        <p:spPr bwMode="auto">
          <a:xfrm>
            <a:off x="7178675" y="5637213"/>
            <a:ext cx="2825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69652" name="Text Box 20"/>
          <p:cNvSpPr txBox="1">
            <a:spLocks noChangeArrowheads="1"/>
          </p:cNvSpPr>
          <p:nvPr/>
        </p:nvSpPr>
        <p:spPr bwMode="auto">
          <a:xfrm>
            <a:off x="5084763" y="6056313"/>
            <a:ext cx="2825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53" name="Text Box 21"/>
          <p:cNvSpPr txBox="1">
            <a:spLocks noChangeArrowheads="1"/>
          </p:cNvSpPr>
          <p:nvPr/>
        </p:nvSpPr>
        <p:spPr bwMode="auto">
          <a:xfrm>
            <a:off x="7650163" y="6064250"/>
            <a:ext cx="282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6492875" y="5511800"/>
            <a:ext cx="28257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55" name="Text Box 23"/>
          <p:cNvSpPr txBox="1">
            <a:spLocks noChangeArrowheads="1"/>
          </p:cNvSpPr>
          <p:nvPr/>
        </p:nvSpPr>
        <p:spPr bwMode="auto">
          <a:xfrm>
            <a:off x="631825" y="1423988"/>
            <a:ext cx="39401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2500">
                <a:cs typeface="Lucida Sans Unicode" panose="020B0602030504020204" pitchFamily="34" charset="0"/>
              </a:rPr>
              <a:t>1) Randomly pick blog to infect, add to cascade.</a:t>
            </a:r>
          </a:p>
        </p:txBody>
      </p:sp>
      <p:sp>
        <p:nvSpPr>
          <p:cNvPr id="69656" name="AutoShape 24"/>
          <p:cNvSpPr>
            <a:spLocks noChangeArrowheads="1"/>
          </p:cNvSpPr>
          <p:nvPr/>
        </p:nvSpPr>
        <p:spPr bwMode="auto">
          <a:xfrm rot="-8587807">
            <a:off x="5668963" y="3217863"/>
            <a:ext cx="568325" cy="82550"/>
          </a:xfrm>
          <a:prstGeom prst="rightArrow">
            <a:avLst>
              <a:gd name="adj1" fmla="val 50000"/>
              <a:gd name="adj2" fmla="val 172115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57" name="Rectangle 25"/>
          <p:cNvSpPr>
            <a:spLocks noChangeArrowheads="1"/>
          </p:cNvSpPr>
          <p:nvPr/>
        </p:nvSpPr>
        <p:spPr bwMode="auto">
          <a:xfrm>
            <a:off x="4986338" y="2400300"/>
            <a:ext cx="830262" cy="6921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58" name="Text Box 26"/>
          <p:cNvSpPr txBox="1">
            <a:spLocks noChangeArrowheads="1"/>
          </p:cNvSpPr>
          <p:nvPr/>
        </p:nvSpPr>
        <p:spPr bwMode="auto">
          <a:xfrm>
            <a:off x="5180013" y="2538413"/>
            <a:ext cx="498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1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59" name="Rectangle 27"/>
          <p:cNvSpPr>
            <a:spLocks noChangeArrowheads="1"/>
          </p:cNvSpPr>
          <p:nvPr/>
        </p:nvSpPr>
        <p:spPr bwMode="auto">
          <a:xfrm>
            <a:off x="6300788" y="2460625"/>
            <a:ext cx="828675" cy="692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60" name="Text Box 28"/>
          <p:cNvSpPr txBox="1">
            <a:spLocks noChangeArrowheads="1"/>
          </p:cNvSpPr>
          <p:nvPr/>
        </p:nvSpPr>
        <p:spPr bwMode="auto">
          <a:xfrm>
            <a:off x="6492875" y="2620963"/>
            <a:ext cx="498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2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61" name="Rectangle 29"/>
          <p:cNvSpPr>
            <a:spLocks noChangeArrowheads="1"/>
          </p:cNvSpPr>
          <p:nvPr/>
        </p:nvSpPr>
        <p:spPr bwMode="auto">
          <a:xfrm>
            <a:off x="6022975" y="3436938"/>
            <a:ext cx="830263" cy="6921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62" name="Text Box 30"/>
          <p:cNvSpPr txBox="1">
            <a:spLocks noChangeArrowheads="1"/>
          </p:cNvSpPr>
          <p:nvPr/>
        </p:nvSpPr>
        <p:spPr bwMode="auto">
          <a:xfrm>
            <a:off x="6284913" y="3644900"/>
            <a:ext cx="498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4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63" name="Rectangle 31"/>
          <p:cNvSpPr>
            <a:spLocks noChangeArrowheads="1"/>
          </p:cNvSpPr>
          <p:nvPr/>
        </p:nvSpPr>
        <p:spPr bwMode="auto">
          <a:xfrm>
            <a:off x="4918075" y="3368675"/>
            <a:ext cx="828675" cy="690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64" name="Text Box 32"/>
          <p:cNvSpPr txBox="1">
            <a:spLocks noChangeArrowheads="1"/>
          </p:cNvSpPr>
          <p:nvPr/>
        </p:nvSpPr>
        <p:spPr bwMode="auto">
          <a:xfrm>
            <a:off x="5180013" y="3576638"/>
            <a:ext cx="4984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3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65" name="AutoShape 33"/>
          <p:cNvSpPr>
            <a:spLocks noChangeArrowheads="1"/>
          </p:cNvSpPr>
          <p:nvPr/>
        </p:nvSpPr>
        <p:spPr bwMode="auto">
          <a:xfrm>
            <a:off x="5819775" y="2608263"/>
            <a:ext cx="479425" cy="80962"/>
          </a:xfrm>
          <a:prstGeom prst="rightArrow">
            <a:avLst>
              <a:gd name="adj1" fmla="val 50000"/>
              <a:gd name="adj2" fmla="val 1155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66" name="AutoShape 34"/>
          <p:cNvSpPr>
            <a:spLocks noChangeArrowheads="1"/>
          </p:cNvSpPr>
          <p:nvPr/>
        </p:nvSpPr>
        <p:spPr bwMode="auto">
          <a:xfrm rot="10800000">
            <a:off x="5822950" y="2876550"/>
            <a:ext cx="466725" cy="77788"/>
          </a:xfrm>
          <a:prstGeom prst="rightArrow">
            <a:avLst>
              <a:gd name="adj1" fmla="val 48157"/>
              <a:gd name="adj2" fmla="val 122221"/>
            </a:avLst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67" name="AutoShape 35"/>
          <p:cNvSpPr>
            <a:spLocks noChangeArrowheads="1"/>
          </p:cNvSpPr>
          <p:nvPr/>
        </p:nvSpPr>
        <p:spPr bwMode="auto">
          <a:xfrm rot="-5115656">
            <a:off x="6383337" y="3252788"/>
            <a:ext cx="276225" cy="82550"/>
          </a:xfrm>
          <a:prstGeom prst="rightArrow">
            <a:avLst>
              <a:gd name="adj1" fmla="val 50000"/>
              <a:gd name="adj2" fmla="val 8365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68" name="AutoShape 36"/>
          <p:cNvSpPr>
            <a:spLocks noChangeArrowheads="1"/>
          </p:cNvSpPr>
          <p:nvPr/>
        </p:nvSpPr>
        <p:spPr bwMode="auto">
          <a:xfrm rot="-6182739">
            <a:off x="4695032" y="3515519"/>
            <a:ext cx="381000" cy="414337"/>
          </a:xfrm>
          <a:custGeom>
            <a:avLst/>
            <a:gdLst>
              <a:gd name="T0" fmla="*/ 187096 w 21600"/>
              <a:gd name="T1" fmla="*/ 19 h 21600"/>
              <a:gd name="T2" fmla="*/ 23918 w 21600"/>
              <a:gd name="T3" fmla="*/ 213633 h 21600"/>
              <a:gd name="T4" fmla="*/ 187942 w 21600"/>
              <a:gd name="T5" fmla="*/ 51811 h 21600"/>
              <a:gd name="T6" fmla="*/ 428625 w 21600"/>
              <a:gd name="T7" fmla="*/ 207169 h 21600"/>
              <a:gd name="T8" fmla="*/ 357188 w 21600"/>
              <a:gd name="T9" fmla="*/ 284857 h 21600"/>
              <a:gd name="T10" fmla="*/ 285750 w 21600"/>
              <a:gd name="T11" fmla="*/ 207169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900" y="10800"/>
                </a:moveTo>
                <a:cubicBezTo>
                  <a:pt x="18900" y="6326"/>
                  <a:pt x="15273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ubicBezTo>
                  <a:pt x="2699" y="10896"/>
                  <a:pt x="2701" y="10992"/>
                  <a:pt x="2705" y="11089"/>
                </a:cubicBezTo>
                <a:lnTo>
                  <a:pt x="6" y="11185"/>
                </a:lnTo>
                <a:cubicBezTo>
                  <a:pt x="2" y="11057"/>
                  <a:pt x="0" y="1092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20250" y="14850"/>
                </a:lnTo>
                <a:lnTo>
                  <a:pt x="16200" y="10800"/>
                </a:lnTo>
                <a:lnTo>
                  <a:pt x="189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69" name="AutoShape 37"/>
          <p:cNvSpPr>
            <a:spLocks noChangeArrowheads="1"/>
          </p:cNvSpPr>
          <p:nvPr/>
        </p:nvSpPr>
        <p:spPr bwMode="auto">
          <a:xfrm rot="4971237">
            <a:off x="6700837" y="3592513"/>
            <a:ext cx="379413" cy="344488"/>
          </a:xfrm>
          <a:custGeom>
            <a:avLst/>
            <a:gdLst>
              <a:gd name="T0" fmla="*/ 186316 w 21600"/>
              <a:gd name="T1" fmla="*/ 16 h 21600"/>
              <a:gd name="T2" fmla="*/ 23819 w 21600"/>
              <a:gd name="T3" fmla="*/ 177619 h 21600"/>
              <a:gd name="T4" fmla="*/ 187160 w 21600"/>
              <a:gd name="T5" fmla="*/ 43077 h 21600"/>
              <a:gd name="T6" fmla="*/ 426840 w 21600"/>
              <a:gd name="T7" fmla="*/ 172244 h 21600"/>
              <a:gd name="T8" fmla="*/ 355700 w 21600"/>
              <a:gd name="T9" fmla="*/ 236835 h 21600"/>
              <a:gd name="T10" fmla="*/ 284560 w 21600"/>
              <a:gd name="T11" fmla="*/ 172244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900" y="10800"/>
                </a:moveTo>
                <a:cubicBezTo>
                  <a:pt x="18900" y="6326"/>
                  <a:pt x="15273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ubicBezTo>
                  <a:pt x="2699" y="10896"/>
                  <a:pt x="2701" y="10992"/>
                  <a:pt x="2705" y="11089"/>
                </a:cubicBezTo>
                <a:lnTo>
                  <a:pt x="6" y="11185"/>
                </a:lnTo>
                <a:cubicBezTo>
                  <a:pt x="2" y="11057"/>
                  <a:pt x="0" y="1092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20250" y="14850"/>
                </a:lnTo>
                <a:lnTo>
                  <a:pt x="16200" y="10800"/>
                </a:lnTo>
                <a:lnTo>
                  <a:pt x="189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70" name="Text Box 38"/>
          <p:cNvSpPr txBox="1">
            <a:spLocks noChangeArrowheads="1"/>
          </p:cNvSpPr>
          <p:nvPr/>
        </p:nvSpPr>
        <p:spPr bwMode="auto">
          <a:xfrm>
            <a:off x="5916613" y="2344738"/>
            <a:ext cx="2825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71" name="Text Box 39"/>
          <p:cNvSpPr txBox="1">
            <a:spLocks noChangeArrowheads="1"/>
          </p:cNvSpPr>
          <p:nvPr/>
        </p:nvSpPr>
        <p:spPr bwMode="auto">
          <a:xfrm>
            <a:off x="5922963" y="2630488"/>
            <a:ext cx="2825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72" name="Text Box 40"/>
          <p:cNvSpPr txBox="1">
            <a:spLocks noChangeArrowheads="1"/>
          </p:cNvSpPr>
          <p:nvPr/>
        </p:nvSpPr>
        <p:spPr bwMode="auto">
          <a:xfrm>
            <a:off x="6556375" y="3148013"/>
            <a:ext cx="282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69673" name="Text Box 41"/>
          <p:cNvSpPr txBox="1">
            <a:spLocks noChangeArrowheads="1"/>
          </p:cNvSpPr>
          <p:nvPr/>
        </p:nvSpPr>
        <p:spPr bwMode="auto">
          <a:xfrm>
            <a:off x="4462463" y="3567113"/>
            <a:ext cx="282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74" name="Text Box 42"/>
          <p:cNvSpPr txBox="1">
            <a:spLocks noChangeArrowheads="1"/>
          </p:cNvSpPr>
          <p:nvPr/>
        </p:nvSpPr>
        <p:spPr bwMode="auto">
          <a:xfrm>
            <a:off x="7027863" y="3576638"/>
            <a:ext cx="2825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69675" name="Text Box 43"/>
          <p:cNvSpPr txBox="1">
            <a:spLocks noChangeArrowheads="1"/>
          </p:cNvSpPr>
          <p:nvPr/>
        </p:nvSpPr>
        <p:spPr bwMode="auto">
          <a:xfrm>
            <a:off x="5870575" y="3022600"/>
            <a:ext cx="282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76" name="Text Box 44"/>
          <p:cNvSpPr txBox="1">
            <a:spLocks noChangeArrowheads="1"/>
          </p:cNvSpPr>
          <p:nvPr/>
        </p:nvSpPr>
        <p:spPr bwMode="auto">
          <a:xfrm>
            <a:off x="4710113" y="1423988"/>
            <a:ext cx="42164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2500">
                <a:cs typeface="Lucida Sans Unicode" panose="020B0602030504020204" pitchFamily="34" charset="0"/>
              </a:rPr>
              <a:t>2)  Infect each in-linked neighbor with probability </a:t>
            </a:r>
            <a:r>
              <a:rPr lang="en-US" altLang="en-US" sz="2500" i="1">
                <a:latin typeface="Symbol" panose="05050102010706020507" pitchFamily="18" charset="2"/>
                <a:cs typeface="Lucida Sans Unicode" panose="020B0602030504020204" pitchFamily="34" charset="0"/>
                <a:sym typeface="Symbol" panose="05050102010706020507" pitchFamily="18" charset="2"/>
              </a:rPr>
              <a:t>.</a:t>
            </a:r>
          </a:p>
        </p:txBody>
      </p:sp>
      <p:sp>
        <p:nvSpPr>
          <p:cNvPr id="69677" name="AutoShape 45"/>
          <p:cNvSpPr>
            <a:spLocks noChangeArrowheads="1"/>
          </p:cNvSpPr>
          <p:nvPr/>
        </p:nvSpPr>
        <p:spPr bwMode="auto">
          <a:xfrm rot="-8587807">
            <a:off x="1590675" y="5637213"/>
            <a:ext cx="569913" cy="82550"/>
          </a:xfrm>
          <a:prstGeom prst="rightArrow">
            <a:avLst>
              <a:gd name="adj1" fmla="val 50000"/>
              <a:gd name="adj2" fmla="val 1725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78" name="Rectangle 46"/>
          <p:cNvSpPr>
            <a:spLocks noChangeArrowheads="1"/>
          </p:cNvSpPr>
          <p:nvPr/>
        </p:nvSpPr>
        <p:spPr bwMode="auto">
          <a:xfrm>
            <a:off x="908050" y="4819650"/>
            <a:ext cx="830263" cy="69215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79" name="Text Box 47"/>
          <p:cNvSpPr txBox="1">
            <a:spLocks noChangeArrowheads="1"/>
          </p:cNvSpPr>
          <p:nvPr/>
        </p:nvSpPr>
        <p:spPr bwMode="auto">
          <a:xfrm>
            <a:off x="1101725" y="4957763"/>
            <a:ext cx="498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1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80" name="Rectangle 48"/>
          <p:cNvSpPr>
            <a:spLocks noChangeArrowheads="1"/>
          </p:cNvSpPr>
          <p:nvPr/>
        </p:nvSpPr>
        <p:spPr bwMode="auto">
          <a:xfrm>
            <a:off x="2222500" y="4879975"/>
            <a:ext cx="828675" cy="692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81" name="Text Box 49"/>
          <p:cNvSpPr txBox="1">
            <a:spLocks noChangeArrowheads="1"/>
          </p:cNvSpPr>
          <p:nvPr/>
        </p:nvSpPr>
        <p:spPr bwMode="auto">
          <a:xfrm>
            <a:off x="2414588" y="5040313"/>
            <a:ext cx="4984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2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82" name="Rectangle 50"/>
          <p:cNvSpPr>
            <a:spLocks noChangeArrowheads="1"/>
          </p:cNvSpPr>
          <p:nvPr/>
        </p:nvSpPr>
        <p:spPr bwMode="auto">
          <a:xfrm>
            <a:off x="1944688" y="5857875"/>
            <a:ext cx="830262" cy="6905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83" name="Text Box 51"/>
          <p:cNvSpPr txBox="1">
            <a:spLocks noChangeArrowheads="1"/>
          </p:cNvSpPr>
          <p:nvPr/>
        </p:nvSpPr>
        <p:spPr bwMode="auto">
          <a:xfrm>
            <a:off x="2208213" y="6064250"/>
            <a:ext cx="4968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4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84" name="Rectangle 52"/>
          <p:cNvSpPr>
            <a:spLocks noChangeArrowheads="1"/>
          </p:cNvSpPr>
          <p:nvPr/>
        </p:nvSpPr>
        <p:spPr bwMode="auto">
          <a:xfrm>
            <a:off x="839788" y="5788025"/>
            <a:ext cx="828675" cy="690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85" name="Text Box 53"/>
          <p:cNvSpPr txBox="1">
            <a:spLocks noChangeArrowheads="1"/>
          </p:cNvSpPr>
          <p:nvPr/>
        </p:nvSpPr>
        <p:spPr bwMode="auto">
          <a:xfrm>
            <a:off x="1101725" y="5995988"/>
            <a:ext cx="4984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3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686" name="AutoShape 54"/>
          <p:cNvSpPr>
            <a:spLocks noChangeArrowheads="1"/>
          </p:cNvSpPr>
          <p:nvPr/>
        </p:nvSpPr>
        <p:spPr bwMode="auto">
          <a:xfrm>
            <a:off x="1741488" y="5027613"/>
            <a:ext cx="479425" cy="80962"/>
          </a:xfrm>
          <a:prstGeom prst="rightArrow">
            <a:avLst>
              <a:gd name="adj1" fmla="val 50000"/>
              <a:gd name="adj2" fmla="val 1155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87" name="AutoShape 55"/>
          <p:cNvSpPr>
            <a:spLocks noChangeArrowheads="1"/>
          </p:cNvSpPr>
          <p:nvPr/>
        </p:nvSpPr>
        <p:spPr bwMode="auto">
          <a:xfrm rot="10800000">
            <a:off x="1744663" y="5295900"/>
            <a:ext cx="466725" cy="77788"/>
          </a:xfrm>
          <a:prstGeom prst="rightArrow">
            <a:avLst>
              <a:gd name="adj1" fmla="val 48157"/>
              <a:gd name="adj2" fmla="val 1222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88" name="AutoShape 56"/>
          <p:cNvSpPr>
            <a:spLocks noChangeArrowheads="1"/>
          </p:cNvSpPr>
          <p:nvPr/>
        </p:nvSpPr>
        <p:spPr bwMode="auto">
          <a:xfrm rot="-5115656">
            <a:off x="2331244" y="5677694"/>
            <a:ext cx="277812" cy="82550"/>
          </a:xfrm>
          <a:prstGeom prst="rightArrow">
            <a:avLst>
              <a:gd name="adj1" fmla="val 50000"/>
              <a:gd name="adj2" fmla="val 841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89" name="AutoShape 57"/>
          <p:cNvSpPr>
            <a:spLocks noChangeArrowheads="1"/>
          </p:cNvSpPr>
          <p:nvPr/>
        </p:nvSpPr>
        <p:spPr bwMode="auto">
          <a:xfrm rot="-6182739">
            <a:off x="616744" y="5934869"/>
            <a:ext cx="381000" cy="414338"/>
          </a:xfrm>
          <a:custGeom>
            <a:avLst/>
            <a:gdLst>
              <a:gd name="T0" fmla="*/ 187096 w 21600"/>
              <a:gd name="T1" fmla="*/ 19 h 21600"/>
              <a:gd name="T2" fmla="*/ 23918 w 21600"/>
              <a:gd name="T3" fmla="*/ 213633 h 21600"/>
              <a:gd name="T4" fmla="*/ 187942 w 21600"/>
              <a:gd name="T5" fmla="*/ 51811 h 21600"/>
              <a:gd name="T6" fmla="*/ 428625 w 21600"/>
              <a:gd name="T7" fmla="*/ 207169 h 21600"/>
              <a:gd name="T8" fmla="*/ 357188 w 21600"/>
              <a:gd name="T9" fmla="*/ 284857 h 21600"/>
              <a:gd name="T10" fmla="*/ 285750 w 21600"/>
              <a:gd name="T11" fmla="*/ 207169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900" y="10800"/>
                </a:moveTo>
                <a:cubicBezTo>
                  <a:pt x="18900" y="6326"/>
                  <a:pt x="15273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ubicBezTo>
                  <a:pt x="2699" y="10896"/>
                  <a:pt x="2701" y="10992"/>
                  <a:pt x="2705" y="11089"/>
                </a:cubicBezTo>
                <a:lnTo>
                  <a:pt x="6" y="11185"/>
                </a:lnTo>
                <a:cubicBezTo>
                  <a:pt x="2" y="11057"/>
                  <a:pt x="0" y="1092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20250" y="14850"/>
                </a:lnTo>
                <a:lnTo>
                  <a:pt x="16200" y="10800"/>
                </a:lnTo>
                <a:lnTo>
                  <a:pt x="189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90" name="AutoShape 58"/>
          <p:cNvSpPr>
            <a:spLocks noChangeArrowheads="1"/>
          </p:cNvSpPr>
          <p:nvPr/>
        </p:nvSpPr>
        <p:spPr bwMode="auto">
          <a:xfrm rot="4971237">
            <a:off x="2622550" y="6011863"/>
            <a:ext cx="379413" cy="344487"/>
          </a:xfrm>
          <a:custGeom>
            <a:avLst/>
            <a:gdLst>
              <a:gd name="T0" fmla="*/ 186316 w 21600"/>
              <a:gd name="T1" fmla="*/ 16 h 21600"/>
              <a:gd name="T2" fmla="*/ 23819 w 21600"/>
              <a:gd name="T3" fmla="*/ 177618 h 21600"/>
              <a:gd name="T4" fmla="*/ 187160 w 21600"/>
              <a:gd name="T5" fmla="*/ 43077 h 21600"/>
              <a:gd name="T6" fmla="*/ 426840 w 21600"/>
              <a:gd name="T7" fmla="*/ 172244 h 21600"/>
              <a:gd name="T8" fmla="*/ 355700 w 21600"/>
              <a:gd name="T9" fmla="*/ 236835 h 21600"/>
              <a:gd name="T10" fmla="*/ 284560 w 21600"/>
              <a:gd name="T11" fmla="*/ 172244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900" y="10800"/>
                </a:moveTo>
                <a:cubicBezTo>
                  <a:pt x="18900" y="6326"/>
                  <a:pt x="15273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ubicBezTo>
                  <a:pt x="2699" y="10896"/>
                  <a:pt x="2701" y="10992"/>
                  <a:pt x="2705" y="11089"/>
                </a:cubicBezTo>
                <a:lnTo>
                  <a:pt x="6" y="11185"/>
                </a:lnTo>
                <a:cubicBezTo>
                  <a:pt x="2" y="11057"/>
                  <a:pt x="0" y="1092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20250" y="14850"/>
                </a:lnTo>
                <a:lnTo>
                  <a:pt x="16200" y="10800"/>
                </a:lnTo>
                <a:lnTo>
                  <a:pt x="189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91" name="Text Box 59"/>
          <p:cNvSpPr txBox="1">
            <a:spLocks noChangeArrowheads="1"/>
          </p:cNvSpPr>
          <p:nvPr/>
        </p:nvSpPr>
        <p:spPr bwMode="auto">
          <a:xfrm>
            <a:off x="1838325" y="4764088"/>
            <a:ext cx="282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92" name="Text Box 60"/>
          <p:cNvSpPr txBox="1">
            <a:spLocks noChangeArrowheads="1"/>
          </p:cNvSpPr>
          <p:nvPr/>
        </p:nvSpPr>
        <p:spPr bwMode="auto">
          <a:xfrm>
            <a:off x="1844675" y="5049838"/>
            <a:ext cx="2825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93" name="Text Box 61"/>
          <p:cNvSpPr txBox="1">
            <a:spLocks noChangeArrowheads="1"/>
          </p:cNvSpPr>
          <p:nvPr/>
        </p:nvSpPr>
        <p:spPr bwMode="auto">
          <a:xfrm>
            <a:off x="2478088" y="5567363"/>
            <a:ext cx="282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69694" name="Text Box 62"/>
          <p:cNvSpPr txBox="1">
            <a:spLocks noChangeArrowheads="1"/>
          </p:cNvSpPr>
          <p:nvPr/>
        </p:nvSpPr>
        <p:spPr bwMode="auto">
          <a:xfrm>
            <a:off x="384175" y="5986463"/>
            <a:ext cx="282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95" name="Text Box 63"/>
          <p:cNvSpPr txBox="1">
            <a:spLocks noChangeArrowheads="1"/>
          </p:cNvSpPr>
          <p:nvPr/>
        </p:nvSpPr>
        <p:spPr bwMode="auto">
          <a:xfrm>
            <a:off x="2951163" y="5995988"/>
            <a:ext cx="28098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69696" name="Text Box 64"/>
          <p:cNvSpPr txBox="1">
            <a:spLocks noChangeArrowheads="1"/>
          </p:cNvSpPr>
          <p:nvPr/>
        </p:nvSpPr>
        <p:spPr bwMode="auto">
          <a:xfrm>
            <a:off x="1792288" y="5441950"/>
            <a:ext cx="282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697" name="Text Box 65"/>
          <p:cNvSpPr txBox="1">
            <a:spLocks noChangeArrowheads="1"/>
          </p:cNvSpPr>
          <p:nvPr/>
        </p:nvSpPr>
        <p:spPr bwMode="auto">
          <a:xfrm>
            <a:off x="631825" y="4051300"/>
            <a:ext cx="380206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2500">
                <a:cs typeface="Lucida Sans Unicode" panose="020B0602030504020204" pitchFamily="34" charset="0"/>
              </a:rPr>
              <a:t>3) Add infected neighbors to cascade.</a:t>
            </a:r>
          </a:p>
        </p:txBody>
      </p:sp>
      <p:sp>
        <p:nvSpPr>
          <p:cNvPr id="69698" name="Text Box 66"/>
          <p:cNvSpPr txBox="1">
            <a:spLocks noChangeArrowheads="1"/>
          </p:cNvSpPr>
          <p:nvPr/>
        </p:nvSpPr>
        <p:spPr bwMode="auto">
          <a:xfrm>
            <a:off x="4779963" y="4119563"/>
            <a:ext cx="40767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2500">
                <a:cs typeface="Lucida Sans Unicode" panose="020B0602030504020204" pitchFamily="34" charset="0"/>
              </a:rPr>
              <a:t>4) Set node infected in (i) to uninfected.</a:t>
            </a:r>
          </a:p>
        </p:txBody>
      </p:sp>
      <p:sp>
        <p:nvSpPr>
          <p:cNvPr id="69699" name="Oval 67"/>
          <p:cNvSpPr>
            <a:spLocks noChangeArrowheads="1"/>
          </p:cNvSpPr>
          <p:nvPr/>
        </p:nvSpPr>
        <p:spPr bwMode="auto">
          <a:xfrm>
            <a:off x="3535363" y="2944813"/>
            <a:ext cx="138112" cy="13811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00" name="Text Box 68"/>
          <p:cNvSpPr txBox="1">
            <a:spLocks noChangeArrowheads="1"/>
          </p:cNvSpPr>
          <p:nvPr/>
        </p:nvSpPr>
        <p:spPr bwMode="auto">
          <a:xfrm>
            <a:off x="3603625" y="2738438"/>
            <a:ext cx="415925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1100">
                <a:cs typeface="Lucida Sans Unicode" panose="020B0602030504020204" pitchFamily="34" charset="0"/>
              </a:rPr>
              <a:t>B</a:t>
            </a:r>
            <a:r>
              <a:rPr lang="en-US" altLang="en-US" sz="1100" baseline="-250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701" name="Oval 69"/>
          <p:cNvSpPr>
            <a:spLocks noChangeArrowheads="1"/>
          </p:cNvSpPr>
          <p:nvPr/>
        </p:nvSpPr>
        <p:spPr bwMode="auto">
          <a:xfrm>
            <a:off x="7613650" y="2876550"/>
            <a:ext cx="138113" cy="13811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02" name="Text Box 70"/>
          <p:cNvSpPr txBox="1">
            <a:spLocks noChangeArrowheads="1"/>
          </p:cNvSpPr>
          <p:nvPr/>
        </p:nvSpPr>
        <p:spPr bwMode="auto">
          <a:xfrm>
            <a:off x="7681913" y="2668588"/>
            <a:ext cx="4159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1100">
                <a:cs typeface="Lucida Sans Unicode" panose="020B0602030504020204" pitchFamily="34" charset="0"/>
              </a:rPr>
              <a:t>B</a:t>
            </a:r>
            <a:r>
              <a:rPr lang="en-US" altLang="en-US" sz="1100" baseline="-250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703" name="Oval 71"/>
          <p:cNvSpPr>
            <a:spLocks noChangeArrowheads="1"/>
          </p:cNvSpPr>
          <p:nvPr/>
        </p:nvSpPr>
        <p:spPr bwMode="auto">
          <a:xfrm>
            <a:off x="3621088" y="6034088"/>
            <a:ext cx="138112" cy="13811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04" name="Oval 72"/>
          <p:cNvSpPr>
            <a:spLocks noChangeArrowheads="1"/>
          </p:cNvSpPr>
          <p:nvPr/>
        </p:nvSpPr>
        <p:spPr bwMode="auto">
          <a:xfrm>
            <a:off x="3603625" y="5572125"/>
            <a:ext cx="139700" cy="13811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05" name="Line 73"/>
          <p:cNvSpPr>
            <a:spLocks noChangeShapeType="1"/>
          </p:cNvSpPr>
          <p:nvPr/>
        </p:nvSpPr>
        <p:spPr bwMode="auto">
          <a:xfrm flipH="1" flipV="1">
            <a:off x="3678238" y="5722938"/>
            <a:ext cx="7937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706" name="Text Box 74"/>
          <p:cNvSpPr txBox="1">
            <a:spLocks noChangeArrowheads="1"/>
          </p:cNvSpPr>
          <p:nvPr/>
        </p:nvSpPr>
        <p:spPr bwMode="auto">
          <a:xfrm>
            <a:off x="3603625" y="5364163"/>
            <a:ext cx="4159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1100">
                <a:cs typeface="Lucida Sans Unicode" panose="020B0602030504020204" pitchFamily="34" charset="0"/>
              </a:rPr>
              <a:t>B</a:t>
            </a:r>
            <a:r>
              <a:rPr lang="en-US" altLang="en-US" sz="1100" baseline="-250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707" name="Text Box 75"/>
          <p:cNvSpPr txBox="1">
            <a:spLocks noChangeArrowheads="1"/>
          </p:cNvSpPr>
          <p:nvPr/>
        </p:nvSpPr>
        <p:spPr bwMode="auto">
          <a:xfrm>
            <a:off x="3700463" y="5918200"/>
            <a:ext cx="414337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1100">
                <a:cs typeface="Lucida Sans Unicode" panose="020B0602030504020204" pitchFamily="34" charset="0"/>
              </a:rPr>
              <a:t>B</a:t>
            </a:r>
            <a:r>
              <a:rPr lang="en-US" altLang="en-US" sz="1100" baseline="-25000">
                <a:cs typeface="Lucida Sans Unicode" panose="020B0602030504020204" pitchFamily="34" charset="0"/>
              </a:rPr>
              <a:t>4</a:t>
            </a:r>
          </a:p>
        </p:txBody>
      </p:sp>
      <p:sp>
        <p:nvSpPr>
          <p:cNvPr id="69708" name="Text Box 76"/>
          <p:cNvSpPr txBox="1">
            <a:spLocks noChangeArrowheads="1"/>
          </p:cNvSpPr>
          <p:nvPr/>
        </p:nvSpPr>
        <p:spPr bwMode="auto">
          <a:xfrm>
            <a:off x="8166100" y="5434013"/>
            <a:ext cx="414338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1100">
                <a:cs typeface="Lucida Sans Unicode" panose="020B0602030504020204" pitchFamily="34" charset="0"/>
              </a:rPr>
              <a:t>B</a:t>
            </a:r>
            <a:r>
              <a:rPr lang="en-US" altLang="en-US" sz="1100" baseline="-250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709" name="Text Box 77"/>
          <p:cNvSpPr txBox="1">
            <a:spLocks noChangeArrowheads="1"/>
          </p:cNvSpPr>
          <p:nvPr/>
        </p:nvSpPr>
        <p:spPr bwMode="auto">
          <a:xfrm>
            <a:off x="8304213" y="5986463"/>
            <a:ext cx="3460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1100">
                <a:cs typeface="Lucida Sans Unicode" panose="020B0602030504020204" pitchFamily="34" charset="0"/>
              </a:rPr>
              <a:t>B</a:t>
            </a:r>
            <a:r>
              <a:rPr lang="en-US" altLang="en-US" sz="1100" baseline="-25000">
                <a:cs typeface="Lucida Sans Unicode" panose="020B0602030504020204" pitchFamily="34" charset="0"/>
              </a:rPr>
              <a:t>4</a:t>
            </a:r>
          </a:p>
        </p:txBody>
      </p:sp>
      <p:sp>
        <p:nvSpPr>
          <p:cNvPr id="69710" name="AutoShape 78"/>
          <p:cNvSpPr>
            <a:spLocks noChangeArrowheads="1"/>
          </p:cNvSpPr>
          <p:nvPr/>
        </p:nvSpPr>
        <p:spPr bwMode="auto">
          <a:xfrm rot="-8587807">
            <a:off x="1798638" y="3070225"/>
            <a:ext cx="568325" cy="84138"/>
          </a:xfrm>
          <a:prstGeom prst="rightArrow">
            <a:avLst>
              <a:gd name="adj1" fmla="val 50000"/>
              <a:gd name="adj2" fmla="val 1688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11" name="Rectangle 79"/>
          <p:cNvSpPr>
            <a:spLocks noChangeArrowheads="1"/>
          </p:cNvSpPr>
          <p:nvPr/>
        </p:nvSpPr>
        <p:spPr bwMode="auto">
          <a:xfrm>
            <a:off x="1116013" y="2254250"/>
            <a:ext cx="828675" cy="690563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12" name="Text Box 80"/>
          <p:cNvSpPr txBox="1">
            <a:spLocks noChangeArrowheads="1"/>
          </p:cNvSpPr>
          <p:nvPr/>
        </p:nvSpPr>
        <p:spPr bwMode="auto">
          <a:xfrm>
            <a:off x="1309688" y="2392363"/>
            <a:ext cx="49688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1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713" name="Rectangle 81"/>
          <p:cNvSpPr>
            <a:spLocks noChangeArrowheads="1"/>
          </p:cNvSpPr>
          <p:nvPr/>
        </p:nvSpPr>
        <p:spPr bwMode="auto">
          <a:xfrm>
            <a:off x="2428875" y="2314575"/>
            <a:ext cx="830263" cy="690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14" name="Text Box 82"/>
          <p:cNvSpPr txBox="1">
            <a:spLocks noChangeArrowheads="1"/>
          </p:cNvSpPr>
          <p:nvPr/>
        </p:nvSpPr>
        <p:spPr bwMode="auto">
          <a:xfrm>
            <a:off x="2622550" y="2474913"/>
            <a:ext cx="4984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2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715" name="Rectangle 83"/>
          <p:cNvSpPr>
            <a:spLocks noChangeArrowheads="1"/>
          </p:cNvSpPr>
          <p:nvPr/>
        </p:nvSpPr>
        <p:spPr bwMode="auto">
          <a:xfrm>
            <a:off x="2152650" y="3290888"/>
            <a:ext cx="830263" cy="690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16" name="Text Box 84"/>
          <p:cNvSpPr txBox="1">
            <a:spLocks noChangeArrowheads="1"/>
          </p:cNvSpPr>
          <p:nvPr/>
        </p:nvSpPr>
        <p:spPr bwMode="auto">
          <a:xfrm>
            <a:off x="2414588" y="3498850"/>
            <a:ext cx="49847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4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717" name="Rectangle 85"/>
          <p:cNvSpPr>
            <a:spLocks noChangeArrowheads="1"/>
          </p:cNvSpPr>
          <p:nvPr/>
        </p:nvSpPr>
        <p:spPr bwMode="auto">
          <a:xfrm>
            <a:off x="1046163" y="3221038"/>
            <a:ext cx="830262" cy="692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18" name="Text Box 86"/>
          <p:cNvSpPr txBox="1">
            <a:spLocks noChangeArrowheads="1"/>
          </p:cNvSpPr>
          <p:nvPr/>
        </p:nvSpPr>
        <p:spPr bwMode="auto">
          <a:xfrm>
            <a:off x="1309688" y="3429000"/>
            <a:ext cx="4968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>
                <a:cs typeface="Lucida Sans Unicode" panose="020B0602030504020204" pitchFamily="34" charset="0"/>
              </a:rPr>
              <a:t>B</a:t>
            </a:r>
            <a:r>
              <a:rPr lang="en-US" altLang="en-US" sz="1600" baseline="-25000">
                <a:cs typeface="Lucida Sans Unicode" panose="020B0602030504020204" pitchFamily="34" charset="0"/>
              </a:rPr>
              <a:t>3</a:t>
            </a:r>
            <a:endParaRPr lang="en-US" altLang="en-US" sz="1600">
              <a:cs typeface="Lucida Sans Unicode" panose="020B0602030504020204" pitchFamily="34" charset="0"/>
            </a:endParaRPr>
          </a:p>
        </p:txBody>
      </p:sp>
      <p:sp>
        <p:nvSpPr>
          <p:cNvPr id="69719" name="AutoShape 87"/>
          <p:cNvSpPr>
            <a:spLocks noChangeArrowheads="1"/>
          </p:cNvSpPr>
          <p:nvPr/>
        </p:nvSpPr>
        <p:spPr bwMode="auto">
          <a:xfrm>
            <a:off x="1947863" y="2460625"/>
            <a:ext cx="479425" cy="80963"/>
          </a:xfrm>
          <a:prstGeom prst="rightArrow">
            <a:avLst>
              <a:gd name="adj1" fmla="val 50000"/>
              <a:gd name="adj2" fmla="val 11558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20" name="AutoShape 88"/>
          <p:cNvSpPr>
            <a:spLocks noChangeArrowheads="1"/>
          </p:cNvSpPr>
          <p:nvPr/>
        </p:nvSpPr>
        <p:spPr bwMode="auto">
          <a:xfrm rot="10800000">
            <a:off x="1952625" y="2728913"/>
            <a:ext cx="466725" cy="77787"/>
          </a:xfrm>
          <a:prstGeom prst="rightArrow">
            <a:avLst>
              <a:gd name="adj1" fmla="val 48157"/>
              <a:gd name="adj2" fmla="val 1222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21" name="AutoShape 89"/>
          <p:cNvSpPr>
            <a:spLocks noChangeArrowheads="1"/>
          </p:cNvSpPr>
          <p:nvPr/>
        </p:nvSpPr>
        <p:spPr bwMode="auto">
          <a:xfrm rot="-5115656">
            <a:off x="2512219" y="3105944"/>
            <a:ext cx="276225" cy="80963"/>
          </a:xfrm>
          <a:prstGeom prst="rightArrow">
            <a:avLst>
              <a:gd name="adj1" fmla="val 50000"/>
              <a:gd name="adj2" fmla="val 852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22" name="AutoShape 90"/>
          <p:cNvSpPr>
            <a:spLocks noChangeArrowheads="1"/>
          </p:cNvSpPr>
          <p:nvPr/>
        </p:nvSpPr>
        <p:spPr bwMode="auto">
          <a:xfrm rot="-6182739">
            <a:off x="825501" y="3368675"/>
            <a:ext cx="379412" cy="414337"/>
          </a:xfrm>
          <a:custGeom>
            <a:avLst/>
            <a:gdLst>
              <a:gd name="T0" fmla="*/ 186316 w 21600"/>
              <a:gd name="T1" fmla="*/ 19 h 21600"/>
              <a:gd name="T2" fmla="*/ 23819 w 21600"/>
              <a:gd name="T3" fmla="*/ 213633 h 21600"/>
              <a:gd name="T4" fmla="*/ 187159 w 21600"/>
              <a:gd name="T5" fmla="*/ 51811 h 21600"/>
              <a:gd name="T6" fmla="*/ 426838 w 21600"/>
              <a:gd name="T7" fmla="*/ 207169 h 21600"/>
              <a:gd name="T8" fmla="*/ 355699 w 21600"/>
              <a:gd name="T9" fmla="*/ 284857 h 21600"/>
              <a:gd name="T10" fmla="*/ 284559 w 21600"/>
              <a:gd name="T11" fmla="*/ 207169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900" y="10800"/>
                </a:moveTo>
                <a:cubicBezTo>
                  <a:pt x="18900" y="6326"/>
                  <a:pt x="15273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ubicBezTo>
                  <a:pt x="2699" y="10896"/>
                  <a:pt x="2701" y="10992"/>
                  <a:pt x="2705" y="11089"/>
                </a:cubicBezTo>
                <a:lnTo>
                  <a:pt x="6" y="11185"/>
                </a:lnTo>
                <a:cubicBezTo>
                  <a:pt x="2" y="11057"/>
                  <a:pt x="0" y="1092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20250" y="14850"/>
                </a:lnTo>
                <a:lnTo>
                  <a:pt x="16200" y="10800"/>
                </a:lnTo>
                <a:lnTo>
                  <a:pt x="189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23" name="AutoShape 91"/>
          <p:cNvSpPr>
            <a:spLocks noChangeArrowheads="1"/>
          </p:cNvSpPr>
          <p:nvPr/>
        </p:nvSpPr>
        <p:spPr bwMode="auto">
          <a:xfrm rot="4971237">
            <a:off x="2828926" y="3444875"/>
            <a:ext cx="381000" cy="346075"/>
          </a:xfrm>
          <a:custGeom>
            <a:avLst/>
            <a:gdLst>
              <a:gd name="T0" fmla="*/ 187096 w 21600"/>
              <a:gd name="T1" fmla="*/ 16 h 21600"/>
              <a:gd name="T2" fmla="*/ 23918 w 21600"/>
              <a:gd name="T3" fmla="*/ 178437 h 21600"/>
              <a:gd name="T4" fmla="*/ 187942 w 21600"/>
              <a:gd name="T5" fmla="*/ 43275 h 21600"/>
              <a:gd name="T6" fmla="*/ 428625 w 21600"/>
              <a:gd name="T7" fmla="*/ 173038 h 21600"/>
              <a:gd name="T8" fmla="*/ 357188 w 21600"/>
              <a:gd name="T9" fmla="*/ 237927 h 21600"/>
              <a:gd name="T10" fmla="*/ 285750 w 21600"/>
              <a:gd name="T11" fmla="*/ 173038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900" y="10800"/>
                </a:moveTo>
                <a:cubicBezTo>
                  <a:pt x="18900" y="6326"/>
                  <a:pt x="15273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ubicBezTo>
                  <a:pt x="2699" y="10896"/>
                  <a:pt x="2701" y="10992"/>
                  <a:pt x="2705" y="11089"/>
                </a:cubicBezTo>
                <a:lnTo>
                  <a:pt x="6" y="11185"/>
                </a:lnTo>
                <a:cubicBezTo>
                  <a:pt x="2" y="11057"/>
                  <a:pt x="0" y="10928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20250" y="14850"/>
                </a:lnTo>
                <a:lnTo>
                  <a:pt x="16200" y="10800"/>
                </a:lnTo>
                <a:lnTo>
                  <a:pt x="189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24" name="Text Box 92"/>
          <p:cNvSpPr txBox="1">
            <a:spLocks noChangeArrowheads="1"/>
          </p:cNvSpPr>
          <p:nvPr/>
        </p:nvSpPr>
        <p:spPr bwMode="auto">
          <a:xfrm>
            <a:off x="2046288" y="2197100"/>
            <a:ext cx="282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725" name="Text Box 93"/>
          <p:cNvSpPr txBox="1">
            <a:spLocks noChangeArrowheads="1"/>
          </p:cNvSpPr>
          <p:nvPr/>
        </p:nvSpPr>
        <p:spPr bwMode="auto">
          <a:xfrm>
            <a:off x="2052638" y="2482850"/>
            <a:ext cx="2809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726" name="Text Box 94"/>
          <p:cNvSpPr txBox="1">
            <a:spLocks noChangeArrowheads="1"/>
          </p:cNvSpPr>
          <p:nvPr/>
        </p:nvSpPr>
        <p:spPr bwMode="auto">
          <a:xfrm>
            <a:off x="2686050" y="3001963"/>
            <a:ext cx="2825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2</a:t>
            </a:r>
          </a:p>
        </p:txBody>
      </p:sp>
      <p:sp>
        <p:nvSpPr>
          <p:cNvPr id="69727" name="Text Box 95"/>
          <p:cNvSpPr txBox="1">
            <a:spLocks noChangeArrowheads="1"/>
          </p:cNvSpPr>
          <p:nvPr/>
        </p:nvSpPr>
        <p:spPr bwMode="auto">
          <a:xfrm>
            <a:off x="592138" y="3421063"/>
            <a:ext cx="2825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728" name="Text Box 96"/>
          <p:cNvSpPr txBox="1">
            <a:spLocks noChangeArrowheads="1"/>
          </p:cNvSpPr>
          <p:nvPr/>
        </p:nvSpPr>
        <p:spPr bwMode="auto">
          <a:xfrm>
            <a:off x="3157538" y="3429000"/>
            <a:ext cx="2825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3</a:t>
            </a:r>
          </a:p>
        </p:txBody>
      </p:sp>
      <p:sp>
        <p:nvSpPr>
          <p:cNvPr id="69729" name="Text Box 97"/>
          <p:cNvSpPr txBox="1">
            <a:spLocks noChangeArrowheads="1"/>
          </p:cNvSpPr>
          <p:nvPr/>
        </p:nvSpPr>
        <p:spPr bwMode="auto">
          <a:xfrm>
            <a:off x="2000250" y="2876550"/>
            <a:ext cx="28257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>
            <a:spAutoFit/>
          </a:bodyPr>
          <a:lstStyle>
            <a:lvl1pPr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82867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8286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>
                <a:cs typeface="Lucida Sans Unicode" panose="020B0602030504020204" pitchFamily="34" charset="0"/>
              </a:rPr>
              <a:t>1</a:t>
            </a:r>
          </a:p>
        </p:txBody>
      </p:sp>
      <p:sp>
        <p:nvSpPr>
          <p:cNvPr id="69730" name="Oval 98"/>
          <p:cNvSpPr>
            <a:spLocks noChangeArrowheads="1"/>
          </p:cNvSpPr>
          <p:nvPr/>
        </p:nvSpPr>
        <p:spPr bwMode="auto">
          <a:xfrm>
            <a:off x="8113713" y="6026150"/>
            <a:ext cx="139700" cy="138113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31" name="Oval 99"/>
          <p:cNvSpPr>
            <a:spLocks noChangeArrowheads="1"/>
          </p:cNvSpPr>
          <p:nvPr/>
        </p:nvSpPr>
        <p:spPr bwMode="auto">
          <a:xfrm>
            <a:off x="8097838" y="5562600"/>
            <a:ext cx="138112" cy="139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732" name="Line 100"/>
          <p:cNvSpPr>
            <a:spLocks noChangeShapeType="1"/>
          </p:cNvSpPr>
          <p:nvPr/>
        </p:nvSpPr>
        <p:spPr bwMode="auto">
          <a:xfrm flipH="1" flipV="1">
            <a:off x="8170863" y="5715000"/>
            <a:ext cx="7937" cy="311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Footer Placeholder 10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Leskovec&amp;Faloutsos, WWW 2008</a:t>
            </a:r>
            <a:endParaRPr lang="en-US"/>
          </a:p>
        </p:txBody>
      </p:sp>
      <p:sp>
        <p:nvSpPr>
          <p:cNvPr id="103" name="Slide Number Placeholder 10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360C119-2AED-45BF-9811-0022E6404DE8}" type="slidenum">
              <a:rPr lang="en-US" altLang="en-US">
                <a:solidFill>
                  <a:srgbClr val="898989"/>
                </a:solidFill>
              </a:rPr>
              <a:pPr/>
              <a:t>65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8000"/>
                </a:solidFill>
              </a:rPr>
              <a:t>Cascade Model: Results</a:t>
            </a:r>
          </a:p>
        </p:txBody>
      </p:sp>
      <p:sp>
        <p:nvSpPr>
          <p:cNvPr id="70659" name="Text Box 5"/>
          <p:cNvSpPr txBox="1">
            <a:spLocks noChangeArrowheads="1"/>
          </p:cNvSpPr>
          <p:nvPr/>
        </p:nvSpPr>
        <p:spPr bwMode="auto">
          <a:xfrm>
            <a:off x="152400" y="6019800"/>
            <a:ext cx="342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2452" rIns="81639" bIns="42452">
            <a:spAutoFit/>
          </a:bodyPr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ts val="1363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 sz="2200">
                <a:solidFill>
                  <a:srgbClr val="CC0000"/>
                </a:solidFill>
                <a:cs typeface="Lucida Sans Unicode" panose="020B0602030504020204" pitchFamily="34" charset="0"/>
              </a:rPr>
              <a:t>Most frequent cascades</a:t>
            </a:r>
          </a:p>
        </p:txBody>
      </p:sp>
      <p:sp>
        <p:nvSpPr>
          <p:cNvPr id="70660" name="Text Box 7"/>
          <p:cNvSpPr txBox="1">
            <a:spLocks noChangeArrowheads="1"/>
          </p:cNvSpPr>
          <p:nvPr/>
        </p:nvSpPr>
        <p:spPr bwMode="auto">
          <a:xfrm>
            <a:off x="3733800" y="3398838"/>
            <a:ext cx="2286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0820" rIns="81639" bIns="40820">
            <a:spAutoFit/>
          </a:bodyPr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>
                <a:solidFill>
                  <a:srgbClr val="000000"/>
                </a:solidFill>
                <a:cs typeface="Lucida Sans Unicode" panose="020B0602030504020204" pitchFamily="34" charset="0"/>
              </a:rPr>
              <a:t>Cascade size</a:t>
            </a:r>
          </a:p>
        </p:txBody>
      </p:sp>
      <p:sp>
        <p:nvSpPr>
          <p:cNvPr id="70661" name="Text Box 7"/>
          <p:cNvSpPr txBox="1">
            <a:spLocks noChangeArrowheads="1"/>
          </p:cNvSpPr>
          <p:nvPr/>
        </p:nvSpPr>
        <p:spPr bwMode="auto">
          <a:xfrm rot="-5400000">
            <a:off x="2743200" y="2255838"/>
            <a:ext cx="14049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0820" rIns="81639" bIns="40820">
            <a:spAutoFit/>
          </a:bodyPr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>
                <a:solidFill>
                  <a:srgbClr val="000000"/>
                </a:solidFill>
                <a:cs typeface="Lucida Sans Unicode" panose="020B0602030504020204" pitchFamily="34" charset="0"/>
              </a:rPr>
              <a:t>Count</a:t>
            </a:r>
          </a:p>
        </p:txBody>
      </p:sp>
      <p:pic>
        <p:nvPicPr>
          <p:cNvPr id="7066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417638"/>
            <a:ext cx="2667000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916363"/>
            <a:ext cx="2667000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4" name="Text Box 7"/>
          <p:cNvSpPr txBox="1">
            <a:spLocks noChangeArrowheads="1"/>
          </p:cNvSpPr>
          <p:nvPr/>
        </p:nvSpPr>
        <p:spPr bwMode="auto">
          <a:xfrm>
            <a:off x="6248400" y="3352800"/>
            <a:ext cx="3048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0820" rIns="81639" bIns="40820">
            <a:spAutoFit/>
          </a:bodyPr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>
                <a:solidFill>
                  <a:srgbClr val="000000"/>
                </a:solidFill>
                <a:cs typeface="Lucida Sans Unicode" panose="020B0602030504020204" pitchFamily="34" charset="0"/>
              </a:rPr>
              <a:t>Cascade node in-degree</a:t>
            </a:r>
          </a:p>
        </p:txBody>
      </p:sp>
      <p:sp>
        <p:nvSpPr>
          <p:cNvPr id="70665" name="Text Box 7"/>
          <p:cNvSpPr txBox="1">
            <a:spLocks noChangeArrowheads="1"/>
          </p:cNvSpPr>
          <p:nvPr/>
        </p:nvSpPr>
        <p:spPr bwMode="auto">
          <a:xfrm rot="-5400000">
            <a:off x="5753100" y="4579938"/>
            <a:ext cx="8715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0820" rIns="81639" bIns="40820">
            <a:spAutoFit/>
          </a:bodyPr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>
                <a:solidFill>
                  <a:srgbClr val="000000"/>
                </a:solidFill>
                <a:cs typeface="Lucida Sans Unicode" panose="020B0602030504020204" pitchFamily="34" charset="0"/>
              </a:rPr>
              <a:t>Count</a:t>
            </a:r>
          </a:p>
        </p:txBody>
      </p:sp>
      <p:pic>
        <p:nvPicPr>
          <p:cNvPr id="7066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10000"/>
            <a:ext cx="2738438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7" name="Text Box 7"/>
          <p:cNvSpPr txBox="1">
            <a:spLocks noChangeArrowheads="1"/>
          </p:cNvSpPr>
          <p:nvPr/>
        </p:nvSpPr>
        <p:spPr bwMode="auto">
          <a:xfrm>
            <a:off x="3690938" y="5986463"/>
            <a:ext cx="2295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0820" rIns="81639" bIns="40820">
            <a:spAutoFit/>
          </a:bodyPr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>
                <a:solidFill>
                  <a:srgbClr val="000000"/>
                </a:solidFill>
                <a:cs typeface="Lucida Sans Unicode" panose="020B0602030504020204" pitchFamily="34" charset="0"/>
              </a:rPr>
              <a:t>Size of star cascade</a:t>
            </a:r>
          </a:p>
        </p:txBody>
      </p:sp>
      <p:sp>
        <p:nvSpPr>
          <p:cNvPr id="70668" name="Text Box 7"/>
          <p:cNvSpPr txBox="1">
            <a:spLocks noChangeArrowheads="1"/>
          </p:cNvSpPr>
          <p:nvPr/>
        </p:nvSpPr>
        <p:spPr bwMode="auto">
          <a:xfrm rot="-5400000">
            <a:off x="2557463" y="4465638"/>
            <a:ext cx="14049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0820" rIns="81639" bIns="40820">
            <a:spAutoFit/>
          </a:bodyPr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>
                <a:solidFill>
                  <a:srgbClr val="000000"/>
                </a:solidFill>
                <a:cs typeface="Lucida Sans Unicode" panose="020B0602030504020204" pitchFamily="34" charset="0"/>
              </a:rPr>
              <a:t>Count</a:t>
            </a:r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41438"/>
            <a:ext cx="2628900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70" name="Text Box 7"/>
          <p:cNvSpPr txBox="1">
            <a:spLocks noChangeArrowheads="1"/>
          </p:cNvSpPr>
          <p:nvPr/>
        </p:nvSpPr>
        <p:spPr bwMode="auto">
          <a:xfrm>
            <a:off x="6477000" y="5986463"/>
            <a:ext cx="25146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0820" rIns="81639" bIns="40820">
            <a:spAutoFit/>
          </a:bodyPr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>
                <a:solidFill>
                  <a:srgbClr val="000000"/>
                </a:solidFill>
                <a:cs typeface="Lucida Sans Unicode" panose="020B0602030504020204" pitchFamily="34" charset="0"/>
              </a:rPr>
              <a:t>Size of chain cascade</a:t>
            </a:r>
          </a:p>
        </p:txBody>
      </p:sp>
      <p:sp>
        <p:nvSpPr>
          <p:cNvPr id="70671" name="Text Box 7"/>
          <p:cNvSpPr txBox="1">
            <a:spLocks noChangeArrowheads="1"/>
          </p:cNvSpPr>
          <p:nvPr/>
        </p:nvSpPr>
        <p:spPr bwMode="auto">
          <a:xfrm rot="-5400000">
            <a:off x="5529263" y="2255838"/>
            <a:ext cx="14049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0820" rIns="81639" bIns="40820">
            <a:spAutoFit/>
          </a:bodyPr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433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>
                <a:solidFill>
                  <a:srgbClr val="000000"/>
                </a:solidFill>
                <a:cs typeface="Lucida Sans Unicode" panose="020B0602030504020204" pitchFamily="34" charset="0"/>
              </a:rPr>
              <a:t>Count</a:t>
            </a:r>
          </a:p>
        </p:txBody>
      </p:sp>
      <p:pic>
        <p:nvPicPr>
          <p:cNvPr id="70672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016375"/>
            <a:ext cx="27432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73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949825"/>
            <a:ext cx="2743200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74" name="Text Box 5"/>
          <p:cNvSpPr txBox="1">
            <a:spLocks noChangeArrowheads="1"/>
          </p:cNvSpPr>
          <p:nvPr/>
        </p:nvSpPr>
        <p:spPr bwMode="auto">
          <a:xfrm>
            <a:off x="152400" y="1582738"/>
            <a:ext cx="3048000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1639" tIns="42452" rIns="81639" bIns="42452">
            <a:spAutoFit/>
          </a:bodyPr>
          <a:lstStyle>
            <a:lvl1pPr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14338"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433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  <a:tab pos="5910263" algn="l"/>
                <a:tab pos="6565900" algn="l"/>
                <a:tab pos="72231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hangingPunct="0">
              <a:lnSpc>
                <a:spcPct val="93000"/>
              </a:lnSpc>
              <a:spcBef>
                <a:spcPts val="1363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GB" altLang="en-US" sz="2800">
                <a:cs typeface="Lucida Sans Unicode" panose="020B0602030504020204" pitchFamily="34" charset="0"/>
              </a:rPr>
              <a:t>Generative model produces realistic cascades</a:t>
            </a:r>
          </a:p>
          <a:p>
            <a:pPr hangingPunct="0">
              <a:lnSpc>
                <a:spcPct val="93000"/>
              </a:lnSpc>
              <a:spcBef>
                <a:spcPts val="1363"/>
              </a:spcBef>
              <a:buClr>
                <a:srgbClr val="000000"/>
              </a:buClr>
              <a:buSzPct val="45000"/>
              <a:buFont typeface="StarSymbol"/>
              <a:buNone/>
            </a:pPr>
            <a:r>
              <a:rPr lang="en-US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l-GR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=0.025</a:t>
            </a:r>
            <a:endParaRPr lang="el-GR" altLang="en-US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675" name="Footer Placeholder 19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5087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0455020-DF64-42C8-80BE-41FBA1EFD5A5}" type="slidenum">
              <a:rPr lang="en-US" altLang="en-US">
                <a:solidFill>
                  <a:srgbClr val="898989"/>
                </a:solidFill>
              </a:rPr>
              <a:pPr/>
              <a:t>66</a:t>
            </a:fld>
            <a:endParaRPr lang="en-US" alt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r>
              <a:rPr lang="en-US" altLang="en-US" smtClean="0"/>
              <a:t>Part 3: Detecting Cascades, Outbreaks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mtClean="0"/>
              <a:t>[Leskovec, Krause, Guestrin, Faloutsos, Glance, VanBriesen 2007]:</a:t>
            </a:r>
          </a:p>
          <a:p>
            <a:r>
              <a:rPr lang="en-US" altLang="en-US" smtClean="0"/>
              <a:t>Given </a:t>
            </a:r>
          </a:p>
          <a:p>
            <a:pPr lvl="1"/>
            <a:r>
              <a:rPr lang="en-US" altLang="en-US" smtClean="0"/>
              <a:t>a network</a:t>
            </a:r>
          </a:p>
          <a:p>
            <a:pPr lvl="1"/>
            <a:r>
              <a:rPr lang="en-US" altLang="en-US" smtClean="0"/>
              <a:t>and a set of cascades</a:t>
            </a:r>
          </a:p>
          <a:p>
            <a:r>
              <a:rPr lang="en-US" altLang="en-US" smtClean="0"/>
              <a:t>Which nodes shall we monitor to detect cascades (outbreaks) effectively?</a:t>
            </a:r>
          </a:p>
        </p:txBody>
      </p:sp>
      <p:sp>
        <p:nvSpPr>
          <p:cNvPr id="71684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71685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CB0F6AC-2883-41CF-B7E8-969BA6390FD4}" type="slidenum">
              <a:rPr lang="en-US" altLang="en-US"/>
              <a:pPr/>
              <a:t>67</a:t>
            </a:fld>
            <a:endParaRPr lang="en-US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altLang="en-US" smtClean="0"/>
              <a:t>Scenario 1: Water Network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981200"/>
            <a:ext cx="3962400" cy="3886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smtClean="0"/>
              <a:t>Given a real city water distribution network</a:t>
            </a:r>
          </a:p>
          <a:p>
            <a:pPr>
              <a:lnSpc>
                <a:spcPct val="90000"/>
              </a:lnSpc>
            </a:pPr>
            <a:r>
              <a:rPr lang="en-US" altLang="en-US" sz="2800" smtClean="0"/>
              <a:t>And data on how contaminants spread in the network</a:t>
            </a:r>
          </a:p>
          <a:p>
            <a:pPr>
              <a:lnSpc>
                <a:spcPct val="90000"/>
              </a:lnSpc>
            </a:pPr>
            <a:r>
              <a:rPr lang="en-US" altLang="en-US" sz="2800" smtClean="0"/>
              <a:t>Problem posed by </a:t>
            </a:r>
            <a:r>
              <a:rPr lang="en-US" altLang="en-US" sz="2800" i="1" smtClean="0"/>
              <a:t>US Environmental Protection Agency</a:t>
            </a:r>
          </a:p>
        </p:txBody>
      </p:sp>
      <p:grpSp>
        <p:nvGrpSpPr>
          <p:cNvPr id="72708" name="Group 203"/>
          <p:cNvGrpSpPr>
            <a:grpSpLocks/>
          </p:cNvGrpSpPr>
          <p:nvPr/>
        </p:nvGrpSpPr>
        <p:grpSpPr bwMode="auto">
          <a:xfrm>
            <a:off x="5373688" y="1828800"/>
            <a:ext cx="2670175" cy="4267200"/>
            <a:chOff x="720" y="1344"/>
            <a:chExt cx="1682" cy="2688"/>
          </a:xfrm>
        </p:grpSpPr>
        <p:sp>
          <p:nvSpPr>
            <p:cNvPr id="72734" name="Line 202"/>
            <p:cNvSpPr>
              <a:spLocks noChangeShapeType="1"/>
            </p:cNvSpPr>
            <p:nvPr/>
          </p:nvSpPr>
          <p:spPr bwMode="auto">
            <a:xfrm flipH="1">
              <a:off x="1412" y="1440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5" name="Line 197"/>
            <p:cNvSpPr>
              <a:spLocks noChangeShapeType="1"/>
            </p:cNvSpPr>
            <p:nvPr/>
          </p:nvSpPr>
          <p:spPr bwMode="auto">
            <a:xfrm flipH="1" flipV="1">
              <a:off x="1296" y="2208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6" name="Line 111"/>
            <p:cNvSpPr>
              <a:spLocks noChangeShapeType="1"/>
            </p:cNvSpPr>
            <p:nvPr/>
          </p:nvSpPr>
          <p:spPr bwMode="auto">
            <a:xfrm>
              <a:off x="1392" y="2544"/>
              <a:ext cx="3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7" name="Line 106"/>
            <p:cNvSpPr>
              <a:spLocks noChangeShapeType="1"/>
            </p:cNvSpPr>
            <p:nvPr/>
          </p:nvSpPr>
          <p:spPr bwMode="auto">
            <a:xfrm flipV="1">
              <a:off x="1728" y="283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8" name="Line 109"/>
            <p:cNvSpPr>
              <a:spLocks noChangeShapeType="1"/>
            </p:cNvSpPr>
            <p:nvPr/>
          </p:nvSpPr>
          <p:spPr bwMode="auto">
            <a:xfrm>
              <a:off x="1872" y="2352"/>
              <a:ext cx="48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9" name="Line 110"/>
            <p:cNvSpPr>
              <a:spLocks noChangeShapeType="1"/>
            </p:cNvSpPr>
            <p:nvPr/>
          </p:nvSpPr>
          <p:spPr bwMode="auto">
            <a:xfrm flipV="1">
              <a:off x="1872" y="2112"/>
              <a:ext cx="43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0" name="Line 112"/>
            <p:cNvSpPr>
              <a:spLocks noChangeShapeType="1"/>
            </p:cNvSpPr>
            <p:nvPr/>
          </p:nvSpPr>
          <p:spPr bwMode="auto">
            <a:xfrm flipH="1">
              <a:off x="2208" y="2496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1" name="Line 116"/>
            <p:cNvSpPr>
              <a:spLocks noChangeShapeType="1"/>
            </p:cNvSpPr>
            <p:nvPr/>
          </p:nvSpPr>
          <p:spPr bwMode="auto">
            <a:xfrm flipV="1">
              <a:off x="1392" y="235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2" name="Line 117"/>
            <p:cNvSpPr>
              <a:spLocks noChangeShapeType="1"/>
            </p:cNvSpPr>
            <p:nvPr/>
          </p:nvSpPr>
          <p:spPr bwMode="auto">
            <a:xfrm flipH="1" flipV="1">
              <a:off x="1776" y="1968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3" name="Line 120"/>
            <p:cNvSpPr>
              <a:spLocks noChangeShapeType="1"/>
            </p:cNvSpPr>
            <p:nvPr/>
          </p:nvSpPr>
          <p:spPr bwMode="auto">
            <a:xfrm flipV="1">
              <a:off x="1056" y="254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4" name="Line 121"/>
            <p:cNvSpPr>
              <a:spLocks noChangeShapeType="1"/>
            </p:cNvSpPr>
            <p:nvPr/>
          </p:nvSpPr>
          <p:spPr bwMode="auto">
            <a:xfrm flipV="1">
              <a:off x="1728" y="2352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5" name="Line 122"/>
            <p:cNvSpPr>
              <a:spLocks noChangeShapeType="1"/>
            </p:cNvSpPr>
            <p:nvPr/>
          </p:nvSpPr>
          <p:spPr bwMode="auto">
            <a:xfrm flipV="1">
              <a:off x="1728" y="283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6" name="Line 123"/>
            <p:cNvSpPr>
              <a:spLocks noChangeShapeType="1"/>
            </p:cNvSpPr>
            <p:nvPr/>
          </p:nvSpPr>
          <p:spPr bwMode="auto">
            <a:xfrm flipV="1">
              <a:off x="1584" y="3312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7" name="Line 104"/>
            <p:cNvSpPr>
              <a:spLocks noChangeShapeType="1"/>
            </p:cNvSpPr>
            <p:nvPr/>
          </p:nvSpPr>
          <p:spPr bwMode="auto">
            <a:xfrm flipV="1">
              <a:off x="1104" y="36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8" name="Line 105"/>
            <p:cNvSpPr>
              <a:spLocks noChangeShapeType="1"/>
            </p:cNvSpPr>
            <p:nvPr/>
          </p:nvSpPr>
          <p:spPr bwMode="auto">
            <a:xfrm flipV="1">
              <a:off x="1584" y="36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9" name="Line 103"/>
            <p:cNvSpPr>
              <a:spLocks noChangeShapeType="1"/>
            </p:cNvSpPr>
            <p:nvPr/>
          </p:nvSpPr>
          <p:spPr bwMode="auto">
            <a:xfrm>
              <a:off x="1584" y="3648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0" name="Line 102"/>
            <p:cNvSpPr>
              <a:spLocks noChangeShapeType="1"/>
            </p:cNvSpPr>
            <p:nvPr/>
          </p:nvSpPr>
          <p:spPr bwMode="auto">
            <a:xfrm flipH="1">
              <a:off x="960" y="3648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1" name="Line 107"/>
            <p:cNvSpPr>
              <a:spLocks noChangeShapeType="1"/>
            </p:cNvSpPr>
            <p:nvPr/>
          </p:nvSpPr>
          <p:spPr bwMode="auto">
            <a:xfrm flipV="1">
              <a:off x="960" y="172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2" name="Line 108"/>
            <p:cNvSpPr>
              <a:spLocks noChangeShapeType="1"/>
            </p:cNvSpPr>
            <p:nvPr/>
          </p:nvSpPr>
          <p:spPr bwMode="auto">
            <a:xfrm>
              <a:off x="768" y="2448"/>
              <a:ext cx="6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3" name="Line 114"/>
            <p:cNvSpPr>
              <a:spLocks noChangeShapeType="1"/>
            </p:cNvSpPr>
            <p:nvPr/>
          </p:nvSpPr>
          <p:spPr bwMode="auto">
            <a:xfrm>
              <a:off x="1440" y="1728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4" name="Line 115"/>
            <p:cNvSpPr>
              <a:spLocks noChangeShapeType="1"/>
            </p:cNvSpPr>
            <p:nvPr/>
          </p:nvSpPr>
          <p:spPr bwMode="auto">
            <a:xfrm>
              <a:off x="1296" y="2208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5" name="Line 118"/>
            <p:cNvSpPr>
              <a:spLocks noChangeShapeType="1"/>
            </p:cNvSpPr>
            <p:nvPr/>
          </p:nvSpPr>
          <p:spPr bwMode="auto">
            <a:xfrm flipV="1">
              <a:off x="816" y="1728"/>
              <a:ext cx="62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6" name="Line 119"/>
            <p:cNvSpPr>
              <a:spLocks noChangeShapeType="1"/>
            </p:cNvSpPr>
            <p:nvPr/>
          </p:nvSpPr>
          <p:spPr bwMode="auto">
            <a:xfrm flipV="1">
              <a:off x="768" y="2208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757" name="Group 125"/>
            <p:cNvGrpSpPr>
              <a:grpSpLocks/>
            </p:cNvGrpSpPr>
            <p:nvPr/>
          </p:nvGrpSpPr>
          <p:grpSpPr bwMode="auto">
            <a:xfrm>
              <a:off x="1344" y="1632"/>
              <a:ext cx="146" cy="144"/>
              <a:chOff x="886" y="1632"/>
              <a:chExt cx="146" cy="144"/>
            </a:xfrm>
          </p:grpSpPr>
          <p:sp>
            <p:nvSpPr>
              <p:cNvPr id="72834" name="Rectangle 126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35" name="Line 127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6" name="Line 128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58" name="Group 124"/>
            <p:cNvGrpSpPr>
              <a:grpSpLocks/>
            </p:cNvGrpSpPr>
            <p:nvPr/>
          </p:nvGrpSpPr>
          <p:grpSpPr bwMode="auto">
            <a:xfrm>
              <a:off x="886" y="1632"/>
              <a:ext cx="146" cy="144"/>
              <a:chOff x="886" y="1632"/>
              <a:chExt cx="146" cy="144"/>
            </a:xfrm>
          </p:grpSpPr>
          <p:sp>
            <p:nvSpPr>
              <p:cNvPr id="72831" name="Rectangle 11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32" name="Line 12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3" name="Line 13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59" name="Group 129"/>
            <p:cNvGrpSpPr>
              <a:grpSpLocks/>
            </p:cNvGrpSpPr>
            <p:nvPr/>
          </p:nvGrpSpPr>
          <p:grpSpPr bwMode="auto">
            <a:xfrm>
              <a:off x="1200" y="2112"/>
              <a:ext cx="146" cy="144"/>
              <a:chOff x="886" y="1632"/>
              <a:chExt cx="146" cy="144"/>
            </a:xfrm>
          </p:grpSpPr>
          <p:sp>
            <p:nvSpPr>
              <p:cNvPr id="72828" name="Rectangle 130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29" name="Line 131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30" name="Line 132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0" name="Group 133"/>
            <p:cNvGrpSpPr>
              <a:grpSpLocks/>
            </p:cNvGrpSpPr>
            <p:nvPr/>
          </p:nvGrpSpPr>
          <p:grpSpPr bwMode="auto">
            <a:xfrm>
              <a:off x="768" y="1968"/>
              <a:ext cx="146" cy="144"/>
              <a:chOff x="886" y="1632"/>
              <a:chExt cx="146" cy="144"/>
            </a:xfrm>
          </p:grpSpPr>
          <p:sp>
            <p:nvSpPr>
              <p:cNvPr id="72825" name="Rectangle 134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26" name="Line 135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27" name="Line 136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1" name="Group 137"/>
            <p:cNvGrpSpPr>
              <a:grpSpLocks/>
            </p:cNvGrpSpPr>
            <p:nvPr/>
          </p:nvGrpSpPr>
          <p:grpSpPr bwMode="auto">
            <a:xfrm>
              <a:off x="1327" y="2448"/>
              <a:ext cx="146" cy="144"/>
              <a:chOff x="886" y="1632"/>
              <a:chExt cx="146" cy="144"/>
            </a:xfrm>
          </p:grpSpPr>
          <p:sp>
            <p:nvSpPr>
              <p:cNvPr id="72822" name="Rectangle 138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23" name="Line 139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24" name="Line 140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2" name="Group 141"/>
            <p:cNvGrpSpPr>
              <a:grpSpLocks/>
            </p:cNvGrpSpPr>
            <p:nvPr/>
          </p:nvGrpSpPr>
          <p:grpSpPr bwMode="auto">
            <a:xfrm>
              <a:off x="720" y="2352"/>
              <a:ext cx="146" cy="144"/>
              <a:chOff x="886" y="1632"/>
              <a:chExt cx="146" cy="144"/>
            </a:xfrm>
          </p:grpSpPr>
          <p:sp>
            <p:nvSpPr>
              <p:cNvPr id="72819" name="Rectangle 142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20" name="Line 143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21" name="Line 144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3" name="Group 145"/>
            <p:cNvGrpSpPr>
              <a:grpSpLocks/>
            </p:cNvGrpSpPr>
            <p:nvPr/>
          </p:nvGrpSpPr>
          <p:grpSpPr bwMode="auto">
            <a:xfrm>
              <a:off x="1657" y="3216"/>
              <a:ext cx="146" cy="144"/>
              <a:chOff x="886" y="1632"/>
              <a:chExt cx="146" cy="144"/>
            </a:xfrm>
          </p:grpSpPr>
          <p:sp>
            <p:nvSpPr>
              <p:cNvPr id="72816" name="Rectangle 146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17" name="Line 147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8" name="Line 148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4" name="Group 149"/>
            <p:cNvGrpSpPr>
              <a:grpSpLocks/>
            </p:cNvGrpSpPr>
            <p:nvPr/>
          </p:nvGrpSpPr>
          <p:grpSpPr bwMode="auto">
            <a:xfrm>
              <a:off x="1521" y="3552"/>
              <a:ext cx="146" cy="144"/>
              <a:chOff x="886" y="1632"/>
              <a:chExt cx="146" cy="144"/>
            </a:xfrm>
          </p:grpSpPr>
          <p:sp>
            <p:nvSpPr>
              <p:cNvPr id="72813" name="Rectangle 150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14" name="Line 151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5" name="Line 152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5" name="Group 153"/>
            <p:cNvGrpSpPr>
              <a:grpSpLocks/>
            </p:cNvGrpSpPr>
            <p:nvPr/>
          </p:nvGrpSpPr>
          <p:grpSpPr bwMode="auto">
            <a:xfrm>
              <a:off x="2016" y="3552"/>
              <a:ext cx="146" cy="144"/>
              <a:chOff x="886" y="1632"/>
              <a:chExt cx="146" cy="144"/>
            </a:xfrm>
          </p:grpSpPr>
          <p:sp>
            <p:nvSpPr>
              <p:cNvPr id="72810" name="Rectangle 154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11" name="Line 155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2" name="Line 156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6" name="Group 157"/>
            <p:cNvGrpSpPr>
              <a:grpSpLocks/>
            </p:cNvGrpSpPr>
            <p:nvPr/>
          </p:nvGrpSpPr>
          <p:grpSpPr bwMode="auto">
            <a:xfrm>
              <a:off x="1680" y="3888"/>
              <a:ext cx="146" cy="144"/>
              <a:chOff x="886" y="1632"/>
              <a:chExt cx="146" cy="144"/>
            </a:xfrm>
          </p:grpSpPr>
          <p:sp>
            <p:nvSpPr>
              <p:cNvPr id="72807" name="Rectangle 158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08" name="Line 159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9" name="Line 160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7" name="Group 161"/>
            <p:cNvGrpSpPr>
              <a:grpSpLocks/>
            </p:cNvGrpSpPr>
            <p:nvPr/>
          </p:nvGrpSpPr>
          <p:grpSpPr bwMode="auto">
            <a:xfrm>
              <a:off x="1023" y="3552"/>
              <a:ext cx="146" cy="144"/>
              <a:chOff x="886" y="1632"/>
              <a:chExt cx="146" cy="144"/>
            </a:xfrm>
          </p:grpSpPr>
          <p:sp>
            <p:nvSpPr>
              <p:cNvPr id="72804" name="Rectangle 162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05" name="Line 163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6" name="Line 164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8" name="Group 165"/>
            <p:cNvGrpSpPr>
              <a:grpSpLocks/>
            </p:cNvGrpSpPr>
            <p:nvPr/>
          </p:nvGrpSpPr>
          <p:grpSpPr bwMode="auto">
            <a:xfrm>
              <a:off x="902" y="3888"/>
              <a:ext cx="146" cy="144"/>
              <a:chOff x="886" y="1632"/>
              <a:chExt cx="146" cy="144"/>
            </a:xfrm>
          </p:grpSpPr>
          <p:sp>
            <p:nvSpPr>
              <p:cNvPr id="72801" name="Rectangle 166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02" name="Line 167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3" name="Line 168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9" name="Group 169"/>
            <p:cNvGrpSpPr>
              <a:grpSpLocks/>
            </p:cNvGrpSpPr>
            <p:nvPr/>
          </p:nvGrpSpPr>
          <p:grpSpPr bwMode="auto">
            <a:xfrm>
              <a:off x="986" y="2786"/>
              <a:ext cx="146" cy="144"/>
              <a:chOff x="886" y="1632"/>
              <a:chExt cx="146" cy="144"/>
            </a:xfrm>
          </p:grpSpPr>
          <p:sp>
            <p:nvSpPr>
              <p:cNvPr id="72798" name="Rectangle 170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99" name="Line 171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00" name="Line 172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70" name="Group 173"/>
            <p:cNvGrpSpPr>
              <a:grpSpLocks/>
            </p:cNvGrpSpPr>
            <p:nvPr/>
          </p:nvGrpSpPr>
          <p:grpSpPr bwMode="auto">
            <a:xfrm>
              <a:off x="1662" y="2713"/>
              <a:ext cx="146" cy="144"/>
              <a:chOff x="886" y="1632"/>
              <a:chExt cx="146" cy="144"/>
            </a:xfrm>
          </p:grpSpPr>
          <p:sp>
            <p:nvSpPr>
              <p:cNvPr id="72795" name="Rectangle 174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96" name="Line 175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97" name="Line 176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71" name="Group 177"/>
            <p:cNvGrpSpPr>
              <a:grpSpLocks/>
            </p:cNvGrpSpPr>
            <p:nvPr/>
          </p:nvGrpSpPr>
          <p:grpSpPr bwMode="auto">
            <a:xfrm>
              <a:off x="1798" y="2255"/>
              <a:ext cx="146" cy="144"/>
              <a:chOff x="886" y="1632"/>
              <a:chExt cx="146" cy="144"/>
            </a:xfrm>
          </p:grpSpPr>
          <p:sp>
            <p:nvSpPr>
              <p:cNvPr id="72792" name="Rectangle 178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93" name="Line 179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94" name="Line 180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72" name="Group 181"/>
            <p:cNvGrpSpPr>
              <a:grpSpLocks/>
            </p:cNvGrpSpPr>
            <p:nvPr/>
          </p:nvGrpSpPr>
          <p:grpSpPr bwMode="auto">
            <a:xfrm>
              <a:off x="2129" y="2727"/>
              <a:ext cx="146" cy="144"/>
              <a:chOff x="886" y="1632"/>
              <a:chExt cx="146" cy="144"/>
            </a:xfrm>
          </p:grpSpPr>
          <p:sp>
            <p:nvSpPr>
              <p:cNvPr id="72789" name="Rectangle 182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90" name="Line 183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91" name="Line 184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73" name="Group 185"/>
            <p:cNvGrpSpPr>
              <a:grpSpLocks/>
            </p:cNvGrpSpPr>
            <p:nvPr/>
          </p:nvGrpSpPr>
          <p:grpSpPr bwMode="auto">
            <a:xfrm>
              <a:off x="2256" y="2400"/>
              <a:ext cx="146" cy="144"/>
              <a:chOff x="886" y="1632"/>
              <a:chExt cx="146" cy="144"/>
            </a:xfrm>
          </p:grpSpPr>
          <p:sp>
            <p:nvSpPr>
              <p:cNvPr id="72786" name="Rectangle 186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87" name="Line 187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88" name="Line 188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74" name="Group 189"/>
            <p:cNvGrpSpPr>
              <a:grpSpLocks/>
            </p:cNvGrpSpPr>
            <p:nvPr/>
          </p:nvGrpSpPr>
          <p:grpSpPr bwMode="auto">
            <a:xfrm>
              <a:off x="2202" y="2010"/>
              <a:ext cx="146" cy="144"/>
              <a:chOff x="886" y="1632"/>
              <a:chExt cx="146" cy="144"/>
            </a:xfrm>
          </p:grpSpPr>
          <p:sp>
            <p:nvSpPr>
              <p:cNvPr id="72783" name="Rectangle 190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84" name="Line 191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85" name="Line 192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75" name="Group 193"/>
            <p:cNvGrpSpPr>
              <a:grpSpLocks/>
            </p:cNvGrpSpPr>
            <p:nvPr/>
          </p:nvGrpSpPr>
          <p:grpSpPr bwMode="auto">
            <a:xfrm>
              <a:off x="1703" y="1888"/>
              <a:ext cx="146" cy="144"/>
              <a:chOff x="886" y="1632"/>
              <a:chExt cx="146" cy="144"/>
            </a:xfrm>
          </p:grpSpPr>
          <p:sp>
            <p:nvSpPr>
              <p:cNvPr id="72780" name="Rectangle 194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81" name="Line 195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82" name="Line 196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76" name="Group 198"/>
            <p:cNvGrpSpPr>
              <a:grpSpLocks/>
            </p:cNvGrpSpPr>
            <p:nvPr/>
          </p:nvGrpSpPr>
          <p:grpSpPr bwMode="auto">
            <a:xfrm>
              <a:off x="1536" y="1344"/>
              <a:ext cx="146" cy="144"/>
              <a:chOff x="886" y="1632"/>
              <a:chExt cx="146" cy="144"/>
            </a:xfrm>
          </p:grpSpPr>
          <p:sp>
            <p:nvSpPr>
              <p:cNvPr id="72777" name="Rectangle 199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78" name="Line 200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9" name="Line 201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3" name="Group 228"/>
          <p:cNvGrpSpPr>
            <a:grpSpLocks/>
          </p:cNvGrpSpPr>
          <p:nvPr/>
        </p:nvGrpSpPr>
        <p:grpSpPr bwMode="auto">
          <a:xfrm>
            <a:off x="7083425" y="3265488"/>
            <a:ext cx="231775" cy="228600"/>
            <a:chOff x="886" y="1632"/>
            <a:chExt cx="146" cy="144"/>
          </a:xfrm>
        </p:grpSpPr>
        <p:sp>
          <p:nvSpPr>
            <p:cNvPr id="72731" name="Rectangle 229"/>
            <p:cNvSpPr>
              <a:spLocks noChangeArrowheads="1"/>
            </p:cNvSpPr>
            <p:nvPr/>
          </p:nvSpPr>
          <p:spPr bwMode="auto">
            <a:xfrm>
              <a:off x="912" y="1680"/>
              <a:ext cx="96" cy="96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732" name="Line 230"/>
            <p:cNvSpPr>
              <a:spLocks noChangeShapeType="1"/>
            </p:cNvSpPr>
            <p:nvPr/>
          </p:nvSpPr>
          <p:spPr bwMode="auto">
            <a:xfrm flipV="1">
              <a:off x="886" y="1632"/>
              <a:ext cx="74" cy="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3" name="Line 231"/>
            <p:cNvSpPr>
              <a:spLocks noChangeShapeType="1"/>
            </p:cNvSpPr>
            <p:nvPr/>
          </p:nvSpPr>
          <p:spPr bwMode="auto">
            <a:xfrm>
              <a:off x="960" y="1632"/>
              <a:ext cx="72" cy="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0873" name="Freeform 233"/>
          <p:cNvSpPr>
            <a:spLocks/>
          </p:cNvSpPr>
          <p:nvPr/>
        </p:nvSpPr>
        <p:spPr bwMode="auto">
          <a:xfrm rot="-5929222">
            <a:off x="4818063" y="1657350"/>
            <a:ext cx="3811587" cy="3541713"/>
          </a:xfrm>
          <a:custGeom>
            <a:avLst/>
            <a:gdLst>
              <a:gd name="T0" fmla="*/ 571 w 1443"/>
              <a:gd name="T1" fmla="*/ 13 h 1296"/>
              <a:gd name="T2" fmla="*/ 811 w 1443"/>
              <a:gd name="T3" fmla="*/ 4 h 1296"/>
              <a:gd name="T4" fmla="*/ 993 w 1443"/>
              <a:gd name="T5" fmla="*/ 49 h 1296"/>
              <a:gd name="T6" fmla="*/ 1052 w 1443"/>
              <a:gd name="T7" fmla="*/ 81 h 1296"/>
              <a:gd name="T8" fmla="*/ 1152 w 1443"/>
              <a:gd name="T9" fmla="*/ 117 h 1296"/>
              <a:gd name="T10" fmla="*/ 1238 w 1443"/>
              <a:gd name="T11" fmla="*/ 172 h 1296"/>
              <a:gd name="T12" fmla="*/ 1297 w 1443"/>
              <a:gd name="T13" fmla="*/ 221 h 1296"/>
              <a:gd name="T14" fmla="*/ 1419 w 1443"/>
              <a:gd name="T15" fmla="*/ 516 h 1296"/>
              <a:gd name="T16" fmla="*/ 1319 w 1443"/>
              <a:gd name="T17" fmla="*/ 838 h 1296"/>
              <a:gd name="T18" fmla="*/ 1247 w 1443"/>
              <a:gd name="T19" fmla="*/ 911 h 1296"/>
              <a:gd name="T20" fmla="*/ 1229 w 1443"/>
              <a:gd name="T21" fmla="*/ 933 h 1296"/>
              <a:gd name="T22" fmla="*/ 1211 w 1443"/>
              <a:gd name="T23" fmla="*/ 943 h 1296"/>
              <a:gd name="T24" fmla="*/ 1201 w 1443"/>
              <a:gd name="T25" fmla="*/ 965 h 1296"/>
              <a:gd name="T26" fmla="*/ 1133 w 1443"/>
              <a:gd name="T27" fmla="*/ 1083 h 1296"/>
              <a:gd name="T28" fmla="*/ 1043 w 1443"/>
              <a:gd name="T29" fmla="*/ 1183 h 1296"/>
              <a:gd name="T30" fmla="*/ 1002 w 1443"/>
              <a:gd name="T31" fmla="*/ 1215 h 1296"/>
              <a:gd name="T32" fmla="*/ 943 w 1443"/>
              <a:gd name="T33" fmla="*/ 1233 h 1296"/>
              <a:gd name="T34" fmla="*/ 607 w 1443"/>
              <a:gd name="T35" fmla="*/ 1296 h 1296"/>
              <a:gd name="T36" fmla="*/ 489 w 1443"/>
              <a:gd name="T37" fmla="*/ 1242 h 1296"/>
              <a:gd name="T38" fmla="*/ 272 w 1443"/>
              <a:gd name="T39" fmla="*/ 1156 h 1296"/>
              <a:gd name="T40" fmla="*/ 86 w 1443"/>
              <a:gd name="T41" fmla="*/ 1020 h 1296"/>
              <a:gd name="T42" fmla="*/ 31 w 1443"/>
              <a:gd name="T43" fmla="*/ 902 h 1296"/>
              <a:gd name="T44" fmla="*/ 0 w 1443"/>
              <a:gd name="T45" fmla="*/ 784 h 1296"/>
              <a:gd name="T46" fmla="*/ 72 w 1443"/>
              <a:gd name="T47" fmla="*/ 575 h 1296"/>
              <a:gd name="T48" fmla="*/ 113 w 1443"/>
              <a:gd name="T49" fmla="*/ 521 h 1296"/>
              <a:gd name="T50" fmla="*/ 136 w 1443"/>
              <a:gd name="T51" fmla="*/ 484 h 1296"/>
              <a:gd name="T52" fmla="*/ 190 w 1443"/>
              <a:gd name="T53" fmla="*/ 412 h 1296"/>
              <a:gd name="T54" fmla="*/ 235 w 1443"/>
              <a:gd name="T55" fmla="*/ 353 h 1296"/>
              <a:gd name="T56" fmla="*/ 281 w 1443"/>
              <a:gd name="T57" fmla="*/ 276 h 1296"/>
              <a:gd name="T58" fmla="*/ 408 w 1443"/>
              <a:gd name="T59" fmla="*/ 126 h 1296"/>
              <a:gd name="T60" fmla="*/ 462 w 1443"/>
              <a:gd name="T61" fmla="*/ 90 h 1296"/>
              <a:gd name="T62" fmla="*/ 526 w 1443"/>
              <a:gd name="T63" fmla="*/ 35 h 1296"/>
              <a:gd name="T64" fmla="*/ 571 w 1443"/>
              <a:gd name="T65" fmla="*/ 13 h 129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443"/>
              <a:gd name="T100" fmla="*/ 0 h 1296"/>
              <a:gd name="T101" fmla="*/ 1443 w 1443"/>
              <a:gd name="T102" fmla="*/ 1296 h 129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443" h="1296">
                <a:moveTo>
                  <a:pt x="571" y="13"/>
                </a:moveTo>
                <a:cubicBezTo>
                  <a:pt x="666" y="1"/>
                  <a:pt x="687" y="0"/>
                  <a:pt x="811" y="4"/>
                </a:cubicBezTo>
                <a:cubicBezTo>
                  <a:pt x="872" y="16"/>
                  <a:pt x="936" y="23"/>
                  <a:pt x="993" y="49"/>
                </a:cubicBezTo>
                <a:cubicBezTo>
                  <a:pt x="1013" y="58"/>
                  <a:pt x="1031" y="72"/>
                  <a:pt x="1052" y="81"/>
                </a:cubicBezTo>
                <a:cubicBezTo>
                  <a:pt x="1085" y="95"/>
                  <a:pt x="1120" y="101"/>
                  <a:pt x="1152" y="117"/>
                </a:cubicBezTo>
                <a:cubicBezTo>
                  <a:pt x="1200" y="141"/>
                  <a:pt x="1188" y="132"/>
                  <a:pt x="1238" y="172"/>
                </a:cubicBezTo>
                <a:cubicBezTo>
                  <a:pt x="1258" y="188"/>
                  <a:pt x="1297" y="221"/>
                  <a:pt x="1297" y="221"/>
                </a:cubicBezTo>
                <a:cubicBezTo>
                  <a:pt x="1336" y="320"/>
                  <a:pt x="1376" y="419"/>
                  <a:pt x="1419" y="516"/>
                </a:cubicBezTo>
                <a:cubicBezTo>
                  <a:pt x="1443" y="637"/>
                  <a:pt x="1387" y="742"/>
                  <a:pt x="1319" y="838"/>
                </a:cubicBezTo>
                <a:cubicBezTo>
                  <a:pt x="1292" y="876"/>
                  <a:pt x="1286" y="891"/>
                  <a:pt x="1247" y="911"/>
                </a:cubicBezTo>
                <a:cubicBezTo>
                  <a:pt x="1241" y="918"/>
                  <a:pt x="1236" y="927"/>
                  <a:pt x="1229" y="933"/>
                </a:cubicBezTo>
                <a:cubicBezTo>
                  <a:pt x="1224" y="938"/>
                  <a:pt x="1216" y="938"/>
                  <a:pt x="1211" y="943"/>
                </a:cubicBezTo>
                <a:cubicBezTo>
                  <a:pt x="1206" y="949"/>
                  <a:pt x="1205" y="958"/>
                  <a:pt x="1201" y="965"/>
                </a:cubicBezTo>
                <a:cubicBezTo>
                  <a:pt x="1178" y="1004"/>
                  <a:pt x="1153" y="1042"/>
                  <a:pt x="1133" y="1083"/>
                </a:cubicBezTo>
                <a:cubicBezTo>
                  <a:pt x="1124" y="1133"/>
                  <a:pt x="1081" y="1157"/>
                  <a:pt x="1043" y="1183"/>
                </a:cubicBezTo>
                <a:cubicBezTo>
                  <a:pt x="1029" y="1193"/>
                  <a:pt x="1016" y="1204"/>
                  <a:pt x="1002" y="1215"/>
                </a:cubicBezTo>
                <a:cubicBezTo>
                  <a:pt x="998" y="1218"/>
                  <a:pt x="945" y="1232"/>
                  <a:pt x="943" y="1233"/>
                </a:cubicBezTo>
                <a:cubicBezTo>
                  <a:pt x="838" y="1272"/>
                  <a:pt x="718" y="1282"/>
                  <a:pt x="607" y="1296"/>
                </a:cubicBezTo>
                <a:cubicBezTo>
                  <a:pt x="540" y="1283"/>
                  <a:pt x="542" y="1265"/>
                  <a:pt x="489" y="1242"/>
                </a:cubicBezTo>
                <a:cubicBezTo>
                  <a:pt x="419" y="1211"/>
                  <a:pt x="339" y="1193"/>
                  <a:pt x="272" y="1156"/>
                </a:cubicBezTo>
                <a:cubicBezTo>
                  <a:pt x="209" y="1121"/>
                  <a:pt x="137" y="1071"/>
                  <a:pt x="86" y="1020"/>
                </a:cubicBezTo>
                <a:cubicBezTo>
                  <a:pt x="70" y="979"/>
                  <a:pt x="48" y="943"/>
                  <a:pt x="31" y="902"/>
                </a:cubicBezTo>
                <a:cubicBezTo>
                  <a:pt x="26" y="857"/>
                  <a:pt x="25" y="820"/>
                  <a:pt x="0" y="784"/>
                </a:cubicBezTo>
                <a:cubicBezTo>
                  <a:pt x="8" y="701"/>
                  <a:pt x="23" y="642"/>
                  <a:pt x="72" y="575"/>
                </a:cubicBezTo>
                <a:cubicBezTo>
                  <a:pt x="85" y="557"/>
                  <a:pt x="99" y="539"/>
                  <a:pt x="113" y="521"/>
                </a:cubicBezTo>
                <a:cubicBezTo>
                  <a:pt x="122" y="509"/>
                  <a:pt x="136" y="484"/>
                  <a:pt x="136" y="484"/>
                </a:cubicBezTo>
                <a:cubicBezTo>
                  <a:pt x="144" y="459"/>
                  <a:pt x="171" y="431"/>
                  <a:pt x="190" y="412"/>
                </a:cubicBezTo>
                <a:cubicBezTo>
                  <a:pt x="199" y="388"/>
                  <a:pt x="219" y="373"/>
                  <a:pt x="235" y="353"/>
                </a:cubicBezTo>
                <a:cubicBezTo>
                  <a:pt x="254" y="329"/>
                  <a:pt x="265" y="301"/>
                  <a:pt x="281" y="276"/>
                </a:cubicBezTo>
                <a:cubicBezTo>
                  <a:pt x="319" y="219"/>
                  <a:pt x="360" y="174"/>
                  <a:pt x="408" y="126"/>
                </a:cubicBezTo>
                <a:cubicBezTo>
                  <a:pt x="422" y="112"/>
                  <a:pt x="446" y="101"/>
                  <a:pt x="462" y="90"/>
                </a:cubicBezTo>
                <a:cubicBezTo>
                  <a:pt x="485" y="74"/>
                  <a:pt x="504" y="51"/>
                  <a:pt x="526" y="35"/>
                </a:cubicBezTo>
                <a:cubicBezTo>
                  <a:pt x="536" y="28"/>
                  <a:pt x="578" y="13"/>
                  <a:pt x="571" y="13"/>
                </a:cubicBezTo>
                <a:close/>
              </a:path>
            </a:pathLst>
          </a:custGeom>
          <a:solidFill>
            <a:srgbClr val="CC0000">
              <a:alpha val="56078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0872" name="Freeform 232"/>
          <p:cNvSpPr>
            <a:spLocks/>
          </p:cNvSpPr>
          <p:nvPr/>
        </p:nvSpPr>
        <p:spPr bwMode="auto">
          <a:xfrm>
            <a:off x="6172200" y="2589213"/>
            <a:ext cx="2138363" cy="2032000"/>
          </a:xfrm>
          <a:custGeom>
            <a:avLst/>
            <a:gdLst>
              <a:gd name="T0" fmla="*/ 571 w 1443"/>
              <a:gd name="T1" fmla="*/ 13 h 1296"/>
              <a:gd name="T2" fmla="*/ 811 w 1443"/>
              <a:gd name="T3" fmla="*/ 4 h 1296"/>
              <a:gd name="T4" fmla="*/ 993 w 1443"/>
              <a:gd name="T5" fmla="*/ 49 h 1296"/>
              <a:gd name="T6" fmla="*/ 1052 w 1443"/>
              <a:gd name="T7" fmla="*/ 81 h 1296"/>
              <a:gd name="T8" fmla="*/ 1152 w 1443"/>
              <a:gd name="T9" fmla="*/ 117 h 1296"/>
              <a:gd name="T10" fmla="*/ 1238 w 1443"/>
              <a:gd name="T11" fmla="*/ 172 h 1296"/>
              <a:gd name="T12" fmla="*/ 1297 w 1443"/>
              <a:gd name="T13" fmla="*/ 221 h 1296"/>
              <a:gd name="T14" fmla="*/ 1419 w 1443"/>
              <a:gd name="T15" fmla="*/ 516 h 1296"/>
              <a:gd name="T16" fmla="*/ 1319 w 1443"/>
              <a:gd name="T17" fmla="*/ 838 h 1296"/>
              <a:gd name="T18" fmla="*/ 1247 w 1443"/>
              <a:gd name="T19" fmla="*/ 911 h 1296"/>
              <a:gd name="T20" fmla="*/ 1229 w 1443"/>
              <a:gd name="T21" fmla="*/ 933 h 1296"/>
              <a:gd name="T22" fmla="*/ 1211 w 1443"/>
              <a:gd name="T23" fmla="*/ 943 h 1296"/>
              <a:gd name="T24" fmla="*/ 1201 w 1443"/>
              <a:gd name="T25" fmla="*/ 965 h 1296"/>
              <a:gd name="T26" fmla="*/ 1133 w 1443"/>
              <a:gd name="T27" fmla="*/ 1083 h 1296"/>
              <a:gd name="T28" fmla="*/ 1043 w 1443"/>
              <a:gd name="T29" fmla="*/ 1183 h 1296"/>
              <a:gd name="T30" fmla="*/ 1002 w 1443"/>
              <a:gd name="T31" fmla="*/ 1215 h 1296"/>
              <a:gd name="T32" fmla="*/ 943 w 1443"/>
              <a:gd name="T33" fmla="*/ 1233 h 1296"/>
              <a:gd name="T34" fmla="*/ 607 w 1443"/>
              <a:gd name="T35" fmla="*/ 1296 h 1296"/>
              <a:gd name="T36" fmla="*/ 489 w 1443"/>
              <a:gd name="T37" fmla="*/ 1242 h 1296"/>
              <a:gd name="T38" fmla="*/ 272 w 1443"/>
              <a:gd name="T39" fmla="*/ 1156 h 1296"/>
              <a:gd name="T40" fmla="*/ 86 w 1443"/>
              <a:gd name="T41" fmla="*/ 1020 h 1296"/>
              <a:gd name="T42" fmla="*/ 31 w 1443"/>
              <a:gd name="T43" fmla="*/ 902 h 1296"/>
              <a:gd name="T44" fmla="*/ 0 w 1443"/>
              <a:gd name="T45" fmla="*/ 784 h 1296"/>
              <a:gd name="T46" fmla="*/ 72 w 1443"/>
              <a:gd name="T47" fmla="*/ 575 h 1296"/>
              <a:gd name="T48" fmla="*/ 113 w 1443"/>
              <a:gd name="T49" fmla="*/ 521 h 1296"/>
              <a:gd name="T50" fmla="*/ 136 w 1443"/>
              <a:gd name="T51" fmla="*/ 484 h 1296"/>
              <a:gd name="T52" fmla="*/ 190 w 1443"/>
              <a:gd name="T53" fmla="*/ 412 h 1296"/>
              <a:gd name="T54" fmla="*/ 235 w 1443"/>
              <a:gd name="T55" fmla="*/ 353 h 1296"/>
              <a:gd name="T56" fmla="*/ 281 w 1443"/>
              <a:gd name="T57" fmla="*/ 276 h 1296"/>
              <a:gd name="T58" fmla="*/ 408 w 1443"/>
              <a:gd name="T59" fmla="*/ 126 h 1296"/>
              <a:gd name="T60" fmla="*/ 462 w 1443"/>
              <a:gd name="T61" fmla="*/ 90 h 1296"/>
              <a:gd name="T62" fmla="*/ 526 w 1443"/>
              <a:gd name="T63" fmla="*/ 35 h 1296"/>
              <a:gd name="T64" fmla="*/ 571 w 1443"/>
              <a:gd name="T65" fmla="*/ 13 h 129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443"/>
              <a:gd name="T100" fmla="*/ 0 h 1296"/>
              <a:gd name="T101" fmla="*/ 1443 w 1443"/>
              <a:gd name="T102" fmla="*/ 1296 h 129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443" h="1296">
                <a:moveTo>
                  <a:pt x="571" y="13"/>
                </a:moveTo>
                <a:cubicBezTo>
                  <a:pt x="666" y="1"/>
                  <a:pt x="687" y="0"/>
                  <a:pt x="811" y="4"/>
                </a:cubicBezTo>
                <a:cubicBezTo>
                  <a:pt x="872" y="16"/>
                  <a:pt x="936" y="23"/>
                  <a:pt x="993" y="49"/>
                </a:cubicBezTo>
                <a:cubicBezTo>
                  <a:pt x="1013" y="58"/>
                  <a:pt x="1031" y="72"/>
                  <a:pt x="1052" y="81"/>
                </a:cubicBezTo>
                <a:cubicBezTo>
                  <a:pt x="1085" y="95"/>
                  <a:pt x="1120" y="101"/>
                  <a:pt x="1152" y="117"/>
                </a:cubicBezTo>
                <a:cubicBezTo>
                  <a:pt x="1200" y="141"/>
                  <a:pt x="1188" y="132"/>
                  <a:pt x="1238" y="172"/>
                </a:cubicBezTo>
                <a:cubicBezTo>
                  <a:pt x="1258" y="188"/>
                  <a:pt x="1297" y="221"/>
                  <a:pt x="1297" y="221"/>
                </a:cubicBezTo>
                <a:cubicBezTo>
                  <a:pt x="1336" y="320"/>
                  <a:pt x="1376" y="419"/>
                  <a:pt x="1419" y="516"/>
                </a:cubicBezTo>
                <a:cubicBezTo>
                  <a:pt x="1443" y="637"/>
                  <a:pt x="1387" y="742"/>
                  <a:pt x="1319" y="838"/>
                </a:cubicBezTo>
                <a:cubicBezTo>
                  <a:pt x="1292" y="876"/>
                  <a:pt x="1286" y="891"/>
                  <a:pt x="1247" y="911"/>
                </a:cubicBezTo>
                <a:cubicBezTo>
                  <a:pt x="1241" y="918"/>
                  <a:pt x="1236" y="927"/>
                  <a:pt x="1229" y="933"/>
                </a:cubicBezTo>
                <a:cubicBezTo>
                  <a:pt x="1224" y="938"/>
                  <a:pt x="1216" y="938"/>
                  <a:pt x="1211" y="943"/>
                </a:cubicBezTo>
                <a:cubicBezTo>
                  <a:pt x="1206" y="949"/>
                  <a:pt x="1205" y="958"/>
                  <a:pt x="1201" y="965"/>
                </a:cubicBezTo>
                <a:cubicBezTo>
                  <a:pt x="1178" y="1004"/>
                  <a:pt x="1153" y="1042"/>
                  <a:pt x="1133" y="1083"/>
                </a:cubicBezTo>
                <a:cubicBezTo>
                  <a:pt x="1124" y="1133"/>
                  <a:pt x="1081" y="1157"/>
                  <a:pt x="1043" y="1183"/>
                </a:cubicBezTo>
                <a:cubicBezTo>
                  <a:pt x="1029" y="1193"/>
                  <a:pt x="1016" y="1204"/>
                  <a:pt x="1002" y="1215"/>
                </a:cubicBezTo>
                <a:cubicBezTo>
                  <a:pt x="998" y="1218"/>
                  <a:pt x="945" y="1232"/>
                  <a:pt x="943" y="1233"/>
                </a:cubicBezTo>
                <a:cubicBezTo>
                  <a:pt x="838" y="1272"/>
                  <a:pt x="718" y="1282"/>
                  <a:pt x="607" y="1296"/>
                </a:cubicBezTo>
                <a:cubicBezTo>
                  <a:pt x="540" y="1283"/>
                  <a:pt x="542" y="1265"/>
                  <a:pt x="489" y="1242"/>
                </a:cubicBezTo>
                <a:cubicBezTo>
                  <a:pt x="419" y="1211"/>
                  <a:pt x="339" y="1193"/>
                  <a:pt x="272" y="1156"/>
                </a:cubicBezTo>
                <a:cubicBezTo>
                  <a:pt x="209" y="1121"/>
                  <a:pt x="137" y="1071"/>
                  <a:pt x="86" y="1020"/>
                </a:cubicBezTo>
                <a:cubicBezTo>
                  <a:pt x="70" y="979"/>
                  <a:pt x="48" y="943"/>
                  <a:pt x="31" y="902"/>
                </a:cubicBezTo>
                <a:cubicBezTo>
                  <a:pt x="26" y="857"/>
                  <a:pt x="25" y="820"/>
                  <a:pt x="0" y="784"/>
                </a:cubicBezTo>
                <a:cubicBezTo>
                  <a:pt x="8" y="701"/>
                  <a:pt x="23" y="642"/>
                  <a:pt x="72" y="575"/>
                </a:cubicBezTo>
                <a:cubicBezTo>
                  <a:pt x="85" y="557"/>
                  <a:pt x="99" y="539"/>
                  <a:pt x="113" y="521"/>
                </a:cubicBezTo>
                <a:cubicBezTo>
                  <a:pt x="122" y="509"/>
                  <a:pt x="136" y="484"/>
                  <a:pt x="136" y="484"/>
                </a:cubicBezTo>
                <a:cubicBezTo>
                  <a:pt x="144" y="459"/>
                  <a:pt x="171" y="431"/>
                  <a:pt x="190" y="412"/>
                </a:cubicBezTo>
                <a:cubicBezTo>
                  <a:pt x="199" y="388"/>
                  <a:pt x="219" y="373"/>
                  <a:pt x="235" y="353"/>
                </a:cubicBezTo>
                <a:cubicBezTo>
                  <a:pt x="254" y="329"/>
                  <a:pt x="265" y="301"/>
                  <a:pt x="281" y="276"/>
                </a:cubicBezTo>
                <a:cubicBezTo>
                  <a:pt x="319" y="219"/>
                  <a:pt x="360" y="174"/>
                  <a:pt x="408" y="126"/>
                </a:cubicBezTo>
                <a:cubicBezTo>
                  <a:pt x="422" y="112"/>
                  <a:pt x="446" y="101"/>
                  <a:pt x="462" y="90"/>
                </a:cubicBezTo>
                <a:cubicBezTo>
                  <a:pt x="485" y="74"/>
                  <a:pt x="504" y="51"/>
                  <a:pt x="526" y="35"/>
                </a:cubicBezTo>
                <a:cubicBezTo>
                  <a:pt x="536" y="28"/>
                  <a:pt x="578" y="13"/>
                  <a:pt x="571" y="13"/>
                </a:cubicBezTo>
                <a:close/>
              </a:path>
            </a:pathLst>
          </a:custGeom>
          <a:solidFill>
            <a:srgbClr val="CC0000">
              <a:alpha val="56078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0874" name="Freeform 234"/>
          <p:cNvSpPr>
            <a:spLocks/>
          </p:cNvSpPr>
          <p:nvPr/>
        </p:nvSpPr>
        <p:spPr bwMode="auto">
          <a:xfrm rot="-3576898">
            <a:off x="6488113" y="5218112"/>
            <a:ext cx="882650" cy="1082675"/>
          </a:xfrm>
          <a:custGeom>
            <a:avLst/>
            <a:gdLst>
              <a:gd name="T0" fmla="*/ 571 w 1443"/>
              <a:gd name="T1" fmla="*/ 13 h 1296"/>
              <a:gd name="T2" fmla="*/ 811 w 1443"/>
              <a:gd name="T3" fmla="*/ 4 h 1296"/>
              <a:gd name="T4" fmla="*/ 993 w 1443"/>
              <a:gd name="T5" fmla="*/ 49 h 1296"/>
              <a:gd name="T6" fmla="*/ 1052 w 1443"/>
              <a:gd name="T7" fmla="*/ 81 h 1296"/>
              <a:gd name="T8" fmla="*/ 1152 w 1443"/>
              <a:gd name="T9" fmla="*/ 117 h 1296"/>
              <a:gd name="T10" fmla="*/ 1238 w 1443"/>
              <a:gd name="T11" fmla="*/ 172 h 1296"/>
              <a:gd name="T12" fmla="*/ 1297 w 1443"/>
              <a:gd name="T13" fmla="*/ 221 h 1296"/>
              <a:gd name="T14" fmla="*/ 1419 w 1443"/>
              <a:gd name="T15" fmla="*/ 516 h 1296"/>
              <a:gd name="T16" fmla="*/ 1319 w 1443"/>
              <a:gd name="T17" fmla="*/ 838 h 1296"/>
              <a:gd name="T18" fmla="*/ 1247 w 1443"/>
              <a:gd name="T19" fmla="*/ 911 h 1296"/>
              <a:gd name="T20" fmla="*/ 1229 w 1443"/>
              <a:gd name="T21" fmla="*/ 933 h 1296"/>
              <a:gd name="T22" fmla="*/ 1211 w 1443"/>
              <a:gd name="T23" fmla="*/ 943 h 1296"/>
              <a:gd name="T24" fmla="*/ 1201 w 1443"/>
              <a:gd name="T25" fmla="*/ 965 h 1296"/>
              <a:gd name="T26" fmla="*/ 1133 w 1443"/>
              <a:gd name="T27" fmla="*/ 1083 h 1296"/>
              <a:gd name="T28" fmla="*/ 1043 w 1443"/>
              <a:gd name="T29" fmla="*/ 1183 h 1296"/>
              <a:gd name="T30" fmla="*/ 1002 w 1443"/>
              <a:gd name="T31" fmla="*/ 1215 h 1296"/>
              <a:gd name="T32" fmla="*/ 943 w 1443"/>
              <a:gd name="T33" fmla="*/ 1233 h 1296"/>
              <a:gd name="T34" fmla="*/ 607 w 1443"/>
              <a:gd name="T35" fmla="*/ 1296 h 1296"/>
              <a:gd name="T36" fmla="*/ 489 w 1443"/>
              <a:gd name="T37" fmla="*/ 1242 h 1296"/>
              <a:gd name="T38" fmla="*/ 272 w 1443"/>
              <a:gd name="T39" fmla="*/ 1156 h 1296"/>
              <a:gd name="T40" fmla="*/ 86 w 1443"/>
              <a:gd name="T41" fmla="*/ 1020 h 1296"/>
              <a:gd name="T42" fmla="*/ 31 w 1443"/>
              <a:gd name="T43" fmla="*/ 902 h 1296"/>
              <a:gd name="T44" fmla="*/ 0 w 1443"/>
              <a:gd name="T45" fmla="*/ 784 h 1296"/>
              <a:gd name="T46" fmla="*/ 72 w 1443"/>
              <a:gd name="T47" fmla="*/ 575 h 1296"/>
              <a:gd name="T48" fmla="*/ 113 w 1443"/>
              <a:gd name="T49" fmla="*/ 521 h 1296"/>
              <a:gd name="T50" fmla="*/ 136 w 1443"/>
              <a:gd name="T51" fmla="*/ 484 h 1296"/>
              <a:gd name="T52" fmla="*/ 190 w 1443"/>
              <a:gd name="T53" fmla="*/ 412 h 1296"/>
              <a:gd name="T54" fmla="*/ 235 w 1443"/>
              <a:gd name="T55" fmla="*/ 353 h 1296"/>
              <a:gd name="T56" fmla="*/ 281 w 1443"/>
              <a:gd name="T57" fmla="*/ 276 h 1296"/>
              <a:gd name="T58" fmla="*/ 408 w 1443"/>
              <a:gd name="T59" fmla="*/ 126 h 1296"/>
              <a:gd name="T60" fmla="*/ 462 w 1443"/>
              <a:gd name="T61" fmla="*/ 90 h 1296"/>
              <a:gd name="T62" fmla="*/ 526 w 1443"/>
              <a:gd name="T63" fmla="*/ 35 h 1296"/>
              <a:gd name="T64" fmla="*/ 571 w 1443"/>
              <a:gd name="T65" fmla="*/ 13 h 129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443"/>
              <a:gd name="T100" fmla="*/ 0 h 1296"/>
              <a:gd name="T101" fmla="*/ 1443 w 1443"/>
              <a:gd name="T102" fmla="*/ 1296 h 129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443" h="1296">
                <a:moveTo>
                  <a:pt x="571" y="13"/>
                </a:moveTo>
                <a:cubicBezTo>
                  <a:pt x="666" y="1"/>
                  <a:pt x="687" y="0"/>
                  <a:pt x="811" y="4"/>
                </a:cubicBezTo>
                <a:cubicBezTo>
                  <a:pt x="872" y="16"/>
                  <a:pt x="936" y="23"/>
                  <a:pt x="993" y="49"/>
                </a:cubicBezTo>
                <a:cubicBezTo>
                  <a:pt x="1013" y="58"/>
                  <a:pt x="1031" y="72"/>
                  <a:pt x="1052" y="81"/>
                </a:cubicBezTo>
                <a:cubicBezTo>
                  <a:pt x="1085" y="95"/>
                  <a:pt x="1120" y="101"/>
                  <a:pt x="1152" y="117"/>
                </a:cubicBezTo>
                <a:cubicBezTo>
                  <a:pt x="1200" y="141"/>
                  <a:pt x="1188" y="132"/>
                  <a:pt x="1238" y="172"/>
                </a:cubicBezTo>
                <a:cubicBezTo>
                  <a:pt x="1258" y="188"/>
                  <a:pt x="1297" y="221"/>
                  <a:pt x="1297" y="221"/>
                </a:cubicBezTo>
                <a:cubicBezTo>
                  <a:pt x="1336" y="320"/>
                  <a:pt x="1376" y="419"/>
                  <a:pt x="1419" y="516"/>
                </a:cubicBezTo>
                <a:cubicBezTo>
                  <a:pt x="1443" y="637"/>
                  <a:pt x="1387" y="742"/>
                  <a:pt x="1319" y="838"/>
                </a:cubicBezTo>
                <a:cubicBezTo>
                  <a:pt x="1292" y="876"/>
                  <a:pt x="1286" y="891"/>
                  <a:pt x="1247" y="911"/>
                </a:cubicBezTo>
                <a:cubicBezTo>
                  <a:pt x="1241" y="918"/>
                  <a:pt x="1236" y="927"/>
                  <a:pt x="1229" y="933"/>
                </a:cubicBezTo>
                <a:cubicBezTo>
                  <a:pt x="1224" y="938"/>
                  <a:pt x="1216" y="938"/>
                  <a:pt x="1211" y="943"/>
                </a:cubicBezTo>
                <a:cubicBezTo>
                  <a:pt x="1206" y="949"/>
                  <a:pt x="1205" y="958"/>
                  <a:pt x="1201" y="965"/>
                </a:cubicBezTo>
                <a:cubicBezTo>
                  <a:pt x="1178" y="1004"/>
                  <a:pt x="1153" y="1042"/>
                  <a:pt x="1133" y="1083"/>
                </a:cubicBezTo>
                <a:cubicBezTo>
                  <a:pt x="1124" y="1133"/>
                  <a:pt x="1081" y="1157"/>
                  <a:pt x="1043" y="1183"/>
                </a:cubicBezTo>
                <a:cubicBezTo>
                  <a:pt x="1029" y="1193"/>
                  <a:pt x="1016" y="1204"/>
                  <a:pt x="1002" y="1215"/>
                </a:cubicBezTo>
                <a:cubicBezTo>
                  <a:pt x="998" y="1218"/>
                  <a:pt x="945" y="1232"/>
                  <a:pt x="943" y="1233"/>
                </a:cubicBezTo>
                <a:cubicBezTo>
                  <a:pt x="838" y="1272"/>
                  <a:pt x="718" y="1282"/>
                  <a:pt x="607" y="1296"/>
                </a:cubicBezTo>
                <a:cubicBezTo>
                  <a:pt x="540" y="1283"/>
                  <a:pt x="542" y="1265"/>
                  <a:pt x="489" y="1242"/>
                </a:cubicBezTo>
                <a:cubicBezTo>
                  <a:pt x="419" y="1211"/>
                  <a:pt x="339" y="1193"/>
                  <a:pt x="272" y="1156"/>
                </a:cubicBezTo>
                <a:cubicBezTo>
                  <a:pt x="209" y="1121"/>
                  <a:pt x="137" y="1071"/>
                  <a:pt x="86" y="1020"/>
                </a:cubicBezTo>
                <a:cubicBezTo>
                  <a:pt x="70" y="979"/>
                  <a:pt x="48" y="943"/>
                  <a:pt x="31" y="902"/>
                </a:cubicBezTo>
                <a:cubicBezTo>
                  <a:pt x="26" y="857"/>
                  <a:pt x="25" y="820"/>
                  <a:pt x="0" y="784"/>
                </a:cubicBezTo>
                <a:cubicBezTo>
                  <a:pt x="8" y="701"/>
                  <a:pt x="23" y="642"/>
                  <a:pt x="72" y="575"/>
                </a:cubicBezTo>
                <a:cubicBezTo>
                  <a:pt x="85" y="557"/>
                  <a:pt x="99" y="539"/>
                  <a:pt x="113" y="521"/>
                </a:cubicBezTo>
                <a:cubicBezTo>
                  <a:pt x="122" y="509"/>
                  <a:pt x="136" y="484"/>
                  <a:pt x="136" y="484"/>
                </a:cubicBezTo>
                <a:cubicBezTo>
                  <a:pt x="144" y="459"/>
                  <a:pt x="171" y="431"/>
                  <a:pt x="190" y="412"/>
                </a:cubicBezTo>
                <a:cubicBezTo>
                  <a:pt x="199" y="388"/>
                  <a:pt x="219" y="373"/>
                  <a:pt x="235" y="353"/>
                </a:cubicBezTo>
                <a:cubicBezTo>
                  <a:pt x="254" y="329"/>
                  <a:pt x="265" y="301"/>
                  <a:pt x="281" y="276"/>
                </a:cubicBezTo>
                <a:cubicBezTo>
                  <a:pt x="319" y="219"/>
                  <a:pt x="360" y="174"/>
                  <a:pt x="408" y="126"/>
                </a:cubicBezTo>
                <a:cubicBezTo>
                  <a:pt x="422" y="112"/>
                  <a:pt x="446" y="101"/>
                  <a:pt x="462" y="90"/>
                </a:cubicBezTo>
                <a:cubicBezTo>
                  <a:pt x="485" y="74"/>
                  <a:pt x="504" y="51"/>
                  <a:pt x="526" y="35"/>
                </a:cubicBezTo>
                <a:cubicBezTo>
                  <a:pt x="536" y="28"/>
                  <a:pt x="578" y="13"/>
                  <a:pt x="571" y="13"/>
                </a:cubicBezTo>
                <a:close/>
              </a:path>
            </a:pathLst>
          </a:custGeom>
          <a:solidFill>
            <a:srgbClr val="CC0000">
              <a:alpha val="56078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4" name="Group 235"/>
          <p:cNvGrpSpPr>
            <a:grpSpLocks/>
          </p:cNvGrpSpPr>
          <p:nvPr/>
        </p:nvGrpSpPr>
        <p:grpSpPr bwMode="auto">
          <a:xfrm>
            <a:off x="6638925" y="5334000"/>
            <a:ext cx="231775" cy="228600"/>
            <a:chOff x="886" y="1632"/>
            <a:chExt cx="146" cy="144"/>
          </a:xfrm>
        </p:grpSpPr>
        <p:sp>
          <p:nvSpPr>
            <p:cNvPr id="72728" name="Rectangle 236"/>
            <p:cNvSpPr>
              <a:spLocks noChangeArrowheads="1"/>
            </p:cNvSpPr>
            <p:nvPr/>
          </p:nvSpPr>
          <p:spPr bwMode="auto">
            <a:xfrm>
              <a:off x="912" y="1680"/>
              <a:ext cx="96" cy="96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729" name="Line 237"/>
            <p:cNvSpPr>
              <a:spLocks noChangeShapeType="1"/>
            </p:cNvSpPr>
            <p:nvPr/>
          </p:nvSpPr>
          <p:spPr bwMode="auto">
            <a:xfrm flipV="1">
              <a:off x="886" y="1632"/>
              <a:ext cx="74" cy="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30" name="Line 238"/>
            <p:cNvSpPr>
              <a:spLocks noChangeShapeType="1"/>
            </p:cNvSpPr>
            <p:nvPr/>
          </p:nvSpPr>
          <p:spPr bwMode="auto">
            <a:xfrm>
              <a:off x="960" y="1632"/>
              <a:ext cx="72" cy="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0879" name="Freeform 239"/>
          <p:cNvSpPr>
            <a:spLocks/>
          </p:cNvSpPr>
          <p:nvPr/>
        </p:nvSpPr>
        <p:spPr bwMode="auto">
          <a:xfrm rot="-4846646">
            <a:off x="6084094" y="4731544"/>
            <a:ext cx="1744662" cy="1524000"/>
          </a:xfrm>
          <a:custGeom>
            <a:avLst/>
            <a:gdLst>
              <a:gd name="T0" fmla="*/ 571 w 1443"/>
              <a:gd name="T1" fmla="*/ 13 h 1296"/>
              <a:gd name="T2" fmla="*/ 811 w 1443"/>
              <a:gd name="T3" fmla="*/ 4 h 1296"/>
              <a:gd name="T4" fmla="*/ 993 w 1443"/>
              <a:gd name="T5" fmla="*/ 49 h 1296"/>
              <a:gd name="T6" fmla="*/ 1052 w 1443"/>
              <a:gd name="T7" fmla="*/ 81 h 1296"/>
              <a:gd name="T8" fmla="*/ 1152 w 1443"/>
              <a:gd name="T9" fmla="*/ 117 h 1296"/>
              <a:gd name="T10" fmla="*/ 1238 w 1443"/>
              <a:gd name="T11" fmla="*/ 172 h 1296"/>
              <a:gd name="T12" fmla="*/ 1297 w 1443"/>
              <a:gd name="T13" fmla="*/ 221 h 1296"/>
              <a:gd name="T14" fmla="*/ 1419 w 1443"/>
              <a:gd name="T15" fmla="*/ 516 h 1296"/>
              <a:gd name="T16" fmla="*/ 1319 w 1443"/>
              <a:gd name="T17" fmla="*/ 838 h 1296"/>
              <a:gd name="T18" fmla="*/ 1247 w 1443"/>
              <a:gd name="T19" fmla="*/ 911 h 1296"/>
              <a:gd name="T20" fmla="*/ 1229 w 1443"/>
              <a:gd name="T21" fmla="*/ 933 h 1296"/>
              <a:gd name="T22" fmla="*/ 1211 w 1443"/>
              <a:gd name="T23" fmla="*/ 943 h 1296"/>
              <a:gd name="T24" fmla="*/ 1201 w 1443"/>
              <a:gd name="T25" fmla="*/ 965 h 1296"/>
              <a:gd name="T26" fmla="*/ 1133 w 1443"/>
              <a:gd name="T27" fmla="*/ 1083 h 1296"/>
              <a:gd name="T28" fmla="*/ 1043 w 1443"/>
              <a:gd name="T29" fmla="*/ 1183 h 1296"/>
              <a:gd name="T30" fmla="*/ 1002 w 1443"/>
              <a:gd name="T31" fmla="*/ 1215 h 1296"/>
              <a:gd name="T32" fmla="*/ 943 w 1443"/>
              <a:gd name="T33" fmla="*/ 1233 h 1296"/>
              <a:gd name="T34" fmla="*/ 607 w 1443"/>
              <a:gd name="T35" fmla="*/ 1296 h 1296"/>
              <a:gd name="T36" fmla="*/ 489 w 1443"/>
              <a:gd name="T37" fmla="*/ 1242 h 1296"/>
              <a:gd name="T38" fmla="*/ 272 w 1443"/>
              <a:gd name="T39" fmla="*/ 1156 h 1296"/>
              <a:gd name="T40" fmla="*/ 86 w 1443"/>
              <a:gd name="T41" fmla="*/ 1020 h 1296"/>
              <a:gd name="T42" fmla="*/ 31 w 1443"/>
              <a:gd name="T43" fmla="*/ 902 h 1296"/>
              <a:gd name="T44" fmla="*/ 0 w 1443"/>
              <a:gd name="T45" fmla="*/ 784 h 1296"/>
              <a:gd name="T46" fmla="*/ 72 w 1443"/>
              <a:gd name="T47" fmla="*/ 575 h 1296"/>
              <a:gd name="T48" fmla="*/ 113 w 1443"/>
              <a:gd name="T49" fmla="*/ 521 h 1296"/>
              <a:gd name="T50" fmla="*/ 136 w 1443"/>
              <a:gd name="T51" fmla="*/ 484 h 1296"/>
              <a:gd name="T52" fmla="*/ 190 w 1443"/>
              <a:gd name="T53" fmla="*/ 412 h 1296"/>
              <a:gd name="T54" fmla="*/ 235 w 1443"/>
              <a:gd name="T55" fmla="*/ 353 h 1296"/>
              <a:gd name="T56" fmla="*/ 281 w 1443"/>
              <a:gd name="T57" fmla="*/ 276 h 1296"/>
              <a:gd name="T58" fmla="*/ 408 w 1443"/>
              <a:gd name="T59" fmla="*/ 126 h 1296"/>
              <a:gd name="T60" fmla="*/ 462 w 1443"/>
              <a:gd name="T61" fmla="*/ 90 h 1296"/>
              <a:gd name="T62" fmla="*/ 526 w 1443"/>
              <a:gd name="T63" fmla="*/ 35 h 1296"/>
              <a:gd name="T64" fmla="*/ 571 w 1443"/>
              <a:gd name="T65" fmla="*/ 13 h 129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443"/>
              <a:gd name="T100" fmla="*/ 0 h 1296"/>
              <a:gd name="T101" fmla="*/ 1443 w 1443"/>
              <a:gd name="T102" fmla="*/ 1296 h 129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443" h="1296">
                <a:moveTo>
                  <a:pt x="571" y="13"/>
                </a:moveTo>
                <a:cubicBezTo>
                  <a:pt x="666" y="1"/>
                  <a:pt x="687" y="0"/>
                  <a:pt x="811" y="4"/>
                </a:cubicBezTo>
                <a:cubicBezTo>
                  <a:pt x="872" y="16"/>
                  <a:pt x="936" y="23"/>
                  <a:pt x="993" y="49"/>
                </a:cubicBezTo>
                <a:cubicBezTo>
                  <a:pt x="1013" y="58"/>
                  <a:pt x="1031" y="72"/>
                  <a:pt x="1052" y="81"/>
                </a:cubicBezTo>
                <a:cubicBezTo>
                  <a:pt x="1085" y="95"/>
                  <a:pt x="1120" y="101"/>
                  <a:pt x="1152" y="117"/>
                </a:cubicBezTo>
                <a:cubicBezTo>
                  <a:pt x="1200" y="141"/>
                  <a:pt x="1188" y="132"/>
                  <a:pt x="1238" y="172"/>
                </a:cubicBezTo>
                <a:cubicBezTo>
                  <a:pt x="1258" y="188"/>
                  <a:pt x="1297" y="221"/>
                  <a:pt x="1297" y="221"/>
                </a:cubicBezTo>
                <a:cubicBezTo>
                  <a:pt x="1336" y="320"/>
                  <a:pt x="1376" y="419"/>
                  <a:pt x="1419" y="516"/>
                </a:cubicBezTo>
                <a:cubicBezTo>
                  <a:pt x="1443" y="637"/>
                  <a:pt x="1387" y="742"/>
                  <a:pt x="1319" y="838"/>
                </a:cubicBezTo>
                <a:cubicBezTo>
                  <a:pt x="1292" y="876"/>
                  <a:pt x="1286" y="891"/>
                  <a:pt x="1247" y="911"/>
                </a:cubicBezTo>
                <a:cubicBezTo>
                  <a:pt x="1241" y="918"/>
                  <a:pt x="1236" y="927"/>
                  <a:pt x="1229" y="933"/>
                </a:cubicBezTo>
                <a:cubicBezTo>
                  <a:pt x="1224" y="938"/>
                  <a:pt x="1216" y="938"/>
                  <a:pt x="1211" y="943"/>
                </a:cubicBezTo>
                <a:cubicBezTo>
                  <a:pt x="1206" y="949"/>
                  <a:pt x="1205" y="958"/>
                  <a:pt x="1201" y="965"/>
                </a:cubicBezTo>
                <a:cubicBezTo>
                  <a:pt x="1178" y="1004"/>
                  <a:pt x="1153" y="1042"/>
                  <a:pt x="1133" y="1083"/>
                </a:cubicBezTo>
                <a:cubicBezTo>
                  <a:pt x="1124" y="1133"/>
                  <a:pt x="1081" y="1157"/>
                  <a:pt x="1043" y="1183"/>
                </a:cubicBezTo>
                <a:cubicBezTo>
                  <a:pt x="1029" y="1193"/>
                  <a:pt x="1016" y="1204"/>
                  <a:pt x="1002" y="1215"/>
                </a:cubicBezTo>
                <a:cubicBezTo>
                  <a:pt x="998" y="1218"/>
                  <a:pt x="945" y="1232"/>
                  <a:pt x="943" y="1233"/>
                </a:cubicBezTo>
                <a:cubicBezTo>
                  <a:pt x="838" y="1272"/>
                  <a:pt x="718" y="1282"/>
                  <a:pt x="607" y="1296"/>
                </a:cubicBezTo>
                <a:cubicBezTo>
                  <a:pt x="540" y="1283"/>
                  <a:pt x="542" y="1265"/>
                  <a:pt x="489" y="1242"/>
                </a:cubicBezTo>
                <a:cubicBezTo>
                  <a:pt x="419" y="1211"/>
                  <a:pt x="339" y="1193"/>
                  <a:pt x="272" y="1156"/>
                </a:cubicBezTo>
                <a:cubicBezTo>
                  <a:pt x="209" y="1121"/>
                  <a:pt x="137" y="1071"/>
                  <a:pt x="86" y="1020"/>
                </a:cubicBezTo>
                <a:cubicBezTo>
                  <a:pt x="70" y="979"/>
                  <a:pt x="48" y="943"/>
                  <a:pt x="31" y="902"/>
                </a:cubicBezTo>
                <a:cubicBezTo>
                  <a:pt x="26" y="857"/>
                  <a:pt x="25" y="820"/>
                  <a:pt x="0" y="784"/>
                </a:cubicBezTo>
                <a:cubicBezTo>
                  <a:pt x="8" y="701"/>
                  <a:pt x="23" y="642"/>
                  <a:pt x="72" y="575"/>
                </a:cubicBezTo>
                <a:cubicBezTo>
                  <a:pt x="85" y="557"/>
                  <a:pt x="99" y="539"/>
                  <a:pt x="113" y="521"/>
                </a:cubicBezTo>
                <a:cubicBezTo>
                  <a:pt x="122" y="509"/>
                  <a:pt x="136" y="484"/>
                  <a:pt x="136" y="484"/>
                </a:cubicBezTo>
                <a:cubicBezTo>
                  <a:pt x="144" y="459"/>
                  <a:pt x="171" y="431"/>
                  <a:pt x="190" y="412"/>
                </a:cubicBezTo>
                <a:cubicBezTo>
                  <a:pt x="199" y="388"/>
                  <a:pt x="219" y="373"/>
                  <a:pt x="235" y="353"/>
                </a:cubicBezTo>
                <a:cubicBezTo>
                  <a:pt x="254" y="329"/>
                  <a:pt x="265" y="301"/>
                  <a:pt x="281" y="276"/>
                </a:cubicBezTo>
                <a:cubicBezTo>
                  <a:pt x="319" y="219"/>
                  <a:pt x="360" y="174"/>
                  <a:pt x="408" y="126"/>
                </a:cubicBezTo>
                <a:cubicBezTo>
                  <a:pt x="422" y="112"/>
                  <a:pt x="446" y="101"/>
                  <a:pt x="462" y="90"/>
                </a:cubicBezTo>
                <a:cubicBezTo>
                  <a:pt x="485" y="74"/>
                  <a:pt x="504" y="51"/>
                  <a:pt x="526" y="35"/>
                </a:cubicBezTo>
                <a:cubicBezTo>
                  <a:pt x="536" y="28"/>
                  <a:pt x="578" y="13"/>
                  <a:pt x="571" y="13"/>
                </a:cubicBezTo>
                <a:close/>
              </a:path>
            </a:pathLst>
          </a:custGeom>
          <a:solidFill>
            <a:srgbClr val="CC0000">
              <a:alpha val="56078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0882" name="Oval 242"/>
          <p:cNvSpPr>
            <a:spLocks noChangeArrowheads="1"/>
          </p:cNvSpPr>
          <p:nvPr/>
        </p:nvSpPr>
        <p:spPr bwMode="auto">
          <a:xfrm>
            <a:off x="6786563" y="4738688"/>
            <a:ext cx="381000" cy="381000"/>
          </a:xfrm>
          <a:prstGeom prst="ellipse">
            <a:avLst/>
          </a:prstGeom>
          <a:solidFill>
            <a:schemeClr val="accent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n-lt"/>
                <a:cs typeface="+mn-cs"/>
              </a:rPr>
              <a:t>S</a:t>
            </a:r>
          </a:p>
        </p:txBody>
      </p:sp>
      <p:sp>
        <p:nvSpPr>
          <p:cNvPr id="240881" name="Text Box 241"/>
          <p:cNvSpPr txBox="1">
            <a:spLocks noChangeArrowheads="1"/>
          </p:cNvSpPr>
          <p:nvPr/>
        </p:nvSpPr>
        <p:spPr bwMode="auto">
          <a:xfrm>
            <a:off x="1981200" y="2438400"/>
            <a:ext cx="4800600" cy="2098675"/>
          </a:xfrm>
          <a:prstGeom prst="rect">
            <a:avLst/>
          </a:prstGeom>
          <a:solidFill>
            <a:srgbClr val="FFCC66"/>
          </a:solidFill>
          <a:ln w="57150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None/>
            </a:pPr>
            <a:r>
              <a:rPr lang="en-US" altLang="en-US" sz="3200"/>
              <a:t>On which nodes should we place </a:t>
            </a:r>
            <a:r>
              <a:rPr lang="en-US" altLang="en-US" sz="3200" b="1"/>
              <a:t>sensors</a:t>
            </a:r>
            <a:r>
              <a:rPr lang="en-US" altLang="en-US" sz="3200"/>
              <a:t> to </a:t>
            </a:r>
            <a:r>
              <a:rPr lang="en-US" altLang="en-US" sz="3200" b="1"/>
              <a:t>efficiently</a:t>
            </a:r>
            <a:r>
              <a:rPr lang="en-US" altLang="en-US" sz="3200"/>
              <a:t> detect the all possible contaminations?</a:t>
            </a:r>
          </a:p>
        </p:txBody>
      </p:sp>
      <p:sp>
        <p:nvSpPr>
          <p:cNvPr id="240885" name="Oval 245"/>
          <p:cNvSpPr>
            <a:spLocks noChangeArrowheads="1"/>
          </p:cNvSpPr>
          <p:nvPr/>
        </p:nvSpPr>
        <p:spPr bwMode="auto">
          <a:xfrm>
            <a:off x="6781800" y="4738688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/>
              <a:t>S</a:t>
            </a:r>
          </a:p>
        </p:txBody>
      </p:sp>
      <p:sp>
        <p:nvSpPr>
          <p:cNvPr id="240886" name="Line 246"/>
          <p:cNvSpPr>
            <a:spLocks noChangeShapeType="1"/>
          </p:cNvSpPr>
          <p:nvPr/>
        </p:nvSpPr>
        <p:spPr bwMode="auto">
          <a:xfrm flipV="1">
            <a:off x="6991350" y="4510088"/>
            <a:ext cx="0" cy="228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0887" name="Line 247"/>
          <p:cNvSpPr>
            <a:spLocks noChangeShapeType="1"/>
          </p:cNvSpPr>
          <p:nvPr/>
        </p:nvSpPr>
        <p:spPr bwMode="auto">
          <a:xfrm flipV="1">
            <a:off x="6983413" y="5135563"/>
            <a:ext cx="0" cy="228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0888" name="Line 248"/>
          <p:cNvSpPr>
            <a:spLocks noChangeShapeType="1"/>
          </p:cNvSpPr>
          <p:nvPr/>
        </p:nvSpPr>
        <p:spPr bwMode="auto">
          <a:xfrm flipV="1">
            <a:off x="7191375" y="4922838"/>
            <a:ext cx="176213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0889" name="Line 249"/>
          <p:cNvSpPr>
            <a:spLocks noChangeShapeType="1"/>
          </p:cNvSpPr>
          <p:nvPr/>
        </p:nvSpPr>
        <p:spPr bwMode="auto">
          <a:xfrm flipH="1" flipV="1">
            <a:off x="6521450" y="4938713"/>
            <a:ext cx="204788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0890" name="Line 250"/>
          <p:cNvSpPr>
            <a:spLocks noChangeShapeType="1"/>
          </p:cNvSpPr>
          <p:nvPr/>
        </p:nvSpPr>
        <p:spPr bwMode="auto">
          <a:xfrm flipH="1" flipV="1">
            <a:off x="7143750" y="5064125"/>
            <a:ext cx="176213" cy="131763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0891" name="Line 251"/>
          <p:cNvSpPr>
            <a:spLocks noChangeShapeType="1"/>
          </p:cNvSpPr>
          <p:nvPr/>
        </p:nvSpPr>
        <p:spPr bwMode="auto">
          <a:xfrm flipH="1" flipV="1">
            <a:off x="6640513" y="4622800"/>
            <a:ext cx="176212" cy="1524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0892" name="Line 252"/>
          <p:cNvSpPr>
            <a:spLocks noChangeShapeType="1"/>
          </p:cNvSpPr>
          <p:nvPr/>
        </p:nvSpPr>
        <p:spPr bwMode="auto">
          <a:xfrm flipH="1">
            <a:off x="6626225" y="5054600"/>
            <a:ext cx="176213" cy="173038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0893" name="Line 253"/>
          <p:cNvSpPr>
            <a:spLocks noChangeShapeType="1"/>
          </p:cNvSpPr>
          <p:nvPr/>
        </p:nvSpPr>
        <p:spPr bwMode="auto">
          <a:xfrm flipH="1">
            <a:off x="7119938" y="4611688"/>
            <a:ext cx="176212" cy="17303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26" name="Footer Placeholder 13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72727" name="Slide Number Placeholder 13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6A2DD2B4-D5D2-4201-B612-F106409732A7}" type="slidenum">
              <a:rPr lang="en-US" altLang="en-US"/>
              <a:pPr/>
              <a:t>68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873" grpId="0" animBg="1"/>
      <p:bldP spid="240873" grpId="1" animBg="1"/>
      <p:bldP spid="240872" grpId="0" animBg="1"/>
      <p:bldP spid="240872" grpId="1" animBg="1"/>
      <p:bldP spid="240874" grpId="0" animBg="1"/>
      <p:bldP spid="240879" grpId="0" animBg="1"/>
      <p:bldP spid="240882" grpId="0" animBg="1"/>
      <p:bldP spid="240881" grpId="0" animBg="1"/>
      <p:bldP spid="240885" grpId="0" animBg="1"/>
      <p:bldP spid="240886" grpId="0" animBg="1"/>
      <p:bldP spid="240887" grpId="0" animBg="1"/>
      <p:bldP spid="240888" grpId="0" animBg="1"/>
      <p:bldP spid="240889" grpId="0" animBg="1"/>
      <p:bldP spid="240890" grpId="0" animBg="1"/>
      <p:bldP spid="240891" grpId="0" animBg="1"/>
      <p:bldP spid="240892" grpId="0" animBg="1"/>
      <p:bldP spid="24089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r>
              <a:rPr lang="en-US" altLang="en-US" smtClean="0"/>
              <a:t>Scenario 2: Cascades in Blogs</a:t>
            </a:r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667000"/>
            <a:ext cx="4811713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1" name="Text Box 5"/>
          <p:cNvSpPr txBox="1">
            <a:spLocks noChangeArrowheads="1"/>
          </p:cNvSpPr>
          <p:nvPr/>
        </p:nvSpPr>
        <p:spPr bwMode="auto">
          <a:xfrm>
            <a:off x="938213" y="2940050"/>
            <a:ext cx="762000" cy="36988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Blogs</a:t>
            </a:r>
          </a:p>
        </p:txBody>
      </p:sp>
      <p:sp>
        <p:nvSpPr>
          <p:cNvPr id="239622" name="Text Box 6"/>
          <p:cNvSpPr txBox="1">
            <a:spLocks noChangeArrowheads="1"/>
          </p:cNvSpPr>
          <p:nvPr/>
        </p:nvSpPr>
        <p:spPr bwMode="auto">
          <a:xfrm>
            <a:off x="990600" y="2057400"/>
            <a:ext cx="9366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Posts</a:t>
            </a:r>
          </a:p>
        </p:txBody>
      </p:sp>
      <p:sp>
        <p:nvSpPr>
          <p:cNvPr id="239623" name="Text Box 7"/>
          <p:cNvSpPr txBox="1">
            <a:spLocks noChangeArrowheads="1"/>
          </p:cNvSpPr>
          <p:nvPr/>
        </p:nvSpPr>
        <p:spPr bwMode="auto">
          <a:xfrm>
            <a:off x="180975" y="4648200"/>
            <a:ext cx="1266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008000"/>
                </a:solidFill>
              </a:rPr>
              <a:t>Time ordered hyperlinks</a:t>
            </a:r>
          </a:p>
        </p:txBody>
      </p:sp>
      <p:sp>
        <p:nvSpPr>
          <p:cNvPr id="239624" name="Line 8"/>
          <p:cNvSpPr>
            <a:spLocks noChangeShapeType="1"/>
          </p:cNvSpPr>
          <p:nvPr/>
        </p:nvSpPr>
        <p:spPr bwMode="auto">
          <a:xfrm>
            <a:off x="1668463" y="3241675"/>
            <a:ext cx="496887" cy="1349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5" name="Line 9"/>
          <p:cNvSpPr>
            <a:spLocks noChangeShapeType="1"/>
          </p:cNvSpPr>
          <p:nvPr/>
        </p:nvSpPr>
        <p:spPr bwMode="auto">
          <a:xfrm>
            <a:off x="1598613" y="3275013"/>
            <a:ext cx="427037" cy="80327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30" name="Oval 14"/>
          <p:cNvSpPr>
            <a:spLocks noChangeArrowheads="1"/>
          </p:cNvSpPr>
          <p:nvPr/>
        </p:nvSpPr>
        <p:spPr bwMode="auto">
          <a:xfrm>
            <a:off x="3838575" y="3332163"/>
            <a:ext cx="377825" cy="4064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26" name="Line 10"/>
          <p:cNvSpPr>
            <a:spLocks noChangeShapeType="1"/>
          </p:cNvSpPr>
          <p:nvPr/>
        </p:nvSpPr>
        <p:spPr bwMode="auto">
          <a:xfrm>
            <a:off x="1600200" y="2362200"/>
            <a:ext cx="942975" cy="9699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8" name="Line 12"/>
          <p:cNvSpPr>
            <a:spLocks noChangeShapeType="1"/>
          </p:cNvSpPr>
          <p:nvPr/>
        </p:nvSpPr>
        <p:spPr bwMode="auto">
          <a:xfrm>
            <a:off x="1752600" y="2286000"/>
            <a:ext cx="990600" cy="6096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29" name="Oval 13"/>
          <p:cNvSpPr>
            <a:spLocks noChangeArrowheads="1"/>
          </p:cNvSpPr>
          <p:nvPr/>
        </p:nvSpPr>
        <p:spPr bwMode="auto">
          <a:xfrm>
            <a:off x="2767013" y="2879725"/>
            <a:ext cx="377825" cy="4064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31" name="Oval 15"/>
          <p:cNvSpPr>
            <a:spLocks noChangeArrowheads="1"/>
          </p:cNvSpPr>
          <p:nvPr/>
        </p:nvSpPr>
        <p:spPr bwMode="auto">
          <a:xfrm>
            <a:off x="4044950" y="4241800"/>
            <a:ext cx="377825" cy="404813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32" name="Oval 16"/>
          <p:cNvSpPr>
            <a:spLocks noChangeArrowheads="1"/>
          </p:cNvSpPr>
          <p:nvPr/>
        </p:nvSpPr>
        <p:spPr bwMode="auto">
          <a:xfrm>
            <a:off x="5157788" y="4295775"/>
            <a:ext cx="377825" cy="406400"/>
          </a:xfrm>
          <a:prstGeom prst="ellipse">
            <a:avLst/>
          </a:prstGeom>
          <a:solidFill>
            <a:srgbClr val="99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33" name="Line 17"/>
          <p:cNvSpPr>
            <a:spLocks noChangeShapeType="1"/>
          </p:cNvSpPr>
          <p:nvPr/>
        </p:nvSpPr>
        <p:spPr bwMode="auto">
          <a:xfrm flipH="1" flipV="1">
            <a:off x="3135313" y="3121025"/>
            <a:ext cx="692150" cy="319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34" name="Line 18"/>
          <p:cNvSpPr>
            <a:spLocks noChangeShapeType="1"/>
          </p:cNvSpPr>
          <p:nvPr/>
        </p:nvSpPr>
        <p:spPr bwMode="auto">
          <a:xfrm flipH="1" flipV="1">
            <a:off x="4092575" y="3709988"/>
            <a:ext cx="158750" cy="550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35" name="Line 19"/>
          <p:cNvSpPr>
            <a:spLocks noChangeShapeType="1"/>
          </p:cNvSpPr>
          <p:nvPr/>
        </p:nvSpPr>
        <p:spPr bwMode="auto">
          <a:xfrm flipH="1" flipV="1">
            <a:off x="4400550" y="4445000"/>
            <a:ext cx="755650" cy="5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36" name="Text Box 20"/>
          <p:cNvSpPr txBox="1">
            <a:spLocks noChangeArrowheads="1"/>
          </p:cNvSpPr>
          <p:nvPr/>
        </p:nvSpPr>
        <p:spPr bwMode="auto">
          <a:xfrm>
            <a:off x="4953000" y="5638800"/>
            <a:ext cx="1719263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>
                <a:solidFill>
                  <a:srgbClr val="990099"/>
                </a:solidFill>
              </a:rPr>
              <a:t>Information cascade</a:t>
            </a:r>
          </a:p>
        </p:txBody>
      </p:sp>
      <p:sp>
        <p:nvSpPr>
          <p:cNvPr id="239637" name="Rectangle 21"/>
          <p:cNvSpPr>
            <a:spLocks noChangeArrowheads="1"/>
          </p:cNvSpPr>
          <p:nvPr/>
        </p:nvSpPr>
        <p:spPr bwMode="auto">
          <a:xfrm>
            <a:off x="2020888" y="4132263"/>
            <a:ext cx="1042987" cy="969962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38" name="Line 22"/>
          <p:cNvSpPr>
            <a:spLocks noChangeShapeType="1"/>
          </p:cNvSpPr>
          <p:nvPr/>
        </p:nvSpPr>
        <p:spPr bwMode="auto">
          <a:xfrm flipV="1">
            <a:off x="1373188" y="4008438"/>
            <a:ext cx="1331912" cy="75565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40" name="Rectangle 24"/>
          <p:cNvSpPr>
            <a:spLocks noChangeArrowheads="1"/>
          </p:cNvSpPr>
          <p:nvPr/>
        </p:nvSpPr>
        <p:spPr bwMode="auto">
          <a:xfrm>
            <a:off x="2219325" y="2719388"/>
            <a:ext cx="1096963" cy="1039812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39" name="Line 23"/>
          <p:cNvSpPr>
            <a:spLocks noChangeShapeType="1"/>
          </p:cNvSpPr>
          <p:nvPr/>
        </p:nvSpPr>
        <p:spPr bwMode="auto">
          <a:xfrm flipV="1">
            <a:off x="1381125" y="4652963"/>
            <a:ext cx="1009650" cy="166687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43" name="Oval 27"/>
          <p:cNvSpPr>
            <a:spLocks noChangeArrowheads="1"/>
          </p:cNvSpPr>
          <p:nvPr/>
        </p:nvSpPr>
        <p:spPr bwMode="auto">
          <a:xfrm>
            <a:off x="2790825" y="2895600"/>
            <a:ext cx="368300" cy="393700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752" name="Line 25"/>
          <p:cNvSpPr>
            <a:spLocks noChangeShapeType="1"/>
          </p:cNvSpPr>
          <p:nvPr/>
        </p:nvSpPr>
        <p:spPr bwMode="auto">
          <a:xfrm flipH="1" flipV="1">
            <a:off x="2725738" y="3709988"/>
            <a:ext cx="95250" cy="511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53" name="Line 26"/>
          <p:cNvSpPr>
            <a:spLocks noChangeShapeType="1"/>
          </p:cNvSpPr>
          <p:nvPr/>
        </p:nvSpPr>
        <p:spPr bwMode="auto">
          <a:xfrm flipV="1">
            <a:off x="2392363" y="4518025"/>
            <a:ext cx="287337" cy="246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44" name="Oval 28"/>
          <p:cNvSpPr>
            <a:spLocks noChangeArrowheads="1"/>
          </p:cNvSpPr>
          <p:nvPr/>
        </p:nvSpPr>
        <p:spPr bwMode="auto">
          <a:xfrm>
            <a:off x="2535238" y="3294063"/>
            <a:ext cx="369887" cy="392112"/>
          </a:xfrm>
          <a:prstGeom prst="ellips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9646" name="Line 30"/>
          <p:cNvSpPr>
            <a:spLocks noChangeShapeType="1"/>
          </p:cNvSpPr>
          <p:nvPr/>
        </p:nvSpPr>
        <p:spPr bwMode="auto">
          <a:xfrm flipH="1" flipV="1">
            <a:off x="5410200" y="4724400"/>
            <a:ext cx="228600" cy="990600"/>
          </a:xfrm>
          <a:prstGeom prst="line">
            <a:avLst/>
          </a:prstGeom>
          <a:noFill/>
          <a:ln w="28575">
            <a:solidFill>
              <a:srgbClr val="99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9648" name="Text Box 32"/>
          <p:cNvSpPr txBox="1">
            <a:spLocks noChangeArrowheads="1"/>
          </p:cNvSpPr>
          <p:nvPr/>
        </p:nvSpPr>
        <p:spPr bwMode="auto">
          <a:xfrm>
            <a:off x="1295400" y="2851150"/>
            <a:ext cx="6172200" cy="1797050"/>
          </a:xfrm>
          <a:prstGeom prst="rect">
            <a:avLst/>
          </a:prstGeom>
          <a:solidFill>
            <a:srgbClr val="FFCC66"/>
          </a:solidFill>
          <a:ln w="57150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rgbClr val="FF9900"/>
              </a:buClr>
              <a:buFont typeface="Wingdings" panose="05000000000000000000" pitchFamily="2" charset="2"/>
              <a:buNone/>
            </a:pPr>
            <a:r>
              <a:rPr lang="en-US" altLang="en-US" sz="3600"/>
              <a:t>Which blogs should one read to </a:t>
            </a:r>
            <a:r>
              <a:rPr lang="en-US" altLang="en-US" sz="3600" b="1"/>
              <a:t>detect cascades </a:t>
            </a:r>
            <a:r>
              <a:rPr lang="en-US" altLang="en-US" sz="3600"/>
              <a:t>as </a:t>
            </a:r>
            <a:r>
              <a:rPr lang="en-US" altLang="en-US" sz="3600" b="1"/>
              <a:t>effectively</a:t>
            </a:r>
            <a:r>
              <a:rPr lang="en-US" altLang="en-US" sz="3600"/>
              <a:t> as possible?</a:t>
            </a:r>
          </a:p>
        </p:txBody>
      </p:sp>
      <p:sp>
        <p:nvSpPr>
          <p:cNvPr id="73757" name="Footer Placeholder 2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73758" name="Slide Number Placeholder 3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7E0BCCEA-94FA-46DF-AB35-684F5CDF1BE6}" type="slidenum">
              <a:rPr lang="en-US" altLang="en-US"/>
              <a:pPr/>
              <a:t>69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1" grpId="0" animBg="1"/>
      <p:bldP spid="239622" grpId="0"/>
      <p:bldP spid="239623" grpId="0"/>
      <p:bldP spid="239624" grpId="0" animBg="1"/>
      <p:bldP spid="239625" grpId="0" animBg="1"/>
      <p:bldP spid="239630" grpId="0" animBg="1"/>
      <p:bldP spid="239626" grpId="0" animBg="1"/>
      <p:bldP spid="239628" grpId="0" animBg="1"/>
      <p:bldP spid="239629" grpId="0" animBg="1"/>
      <p:bldP spid="239631" grpId="0" animBg="1"/>
      <p:bldP spid="239632" grpId="0" animBg="1"/>
      <p:bldP spid="239633" grpId="0" animBg="1"/>
      <p:bldP spid="239634" grpId="0" animBg="1"/>
      <p:bldP spid="239635" grpId="0" animBg="1"/>
      <p:bldP spid="239636" grpId="0"/>
      <p:bldP spid="239637" grpId="0" animBg="1"/>
      <p:bldP spid="239638" grpId="0" animBg="1"/>
      <p:bldP spid="239640" grpId="0" animBg="1"/>
      <p:bldP spid="239639" grpId="0" animBg="1"/>
      <p:bldP spid="239643" grpId="0" animBg="1"/>
      <p:bldP spid="239644" grpId="0" animBg="1"/>
      <p:bldP spid="239646" grpId="0" animBg="1"/>
      <p:bldP spid="2396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Empirical Studies of Diffusion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00200"/>
            <a:ext cx="8686800" cy="4876800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Experimental studies of diffusion have long history: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Spread of new agricultural practices [Ryan-Gross 1943]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Adoption of a new hybrid-corn between the 259 farmers in Iowa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Classical study of diffusion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Interpersonal network plays important role in adoption            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>
                <a:solidFill>
                  <a:srgbClr val="C00000"/>
                </a:solidFill>
                <a:sym typeface="Wingdings" pitchFamily="2" charset="2"/>
              </a:rPr>
              <a:t>Diffusion is a social process</a:t>
            </a:r>
            <a:endParaRPr lang="en-US" dirty="0" smtClean="0">
              <a:solidFill>
                <a:srgbClr val="C00000"/>
              </a:solidFill>
            </a:endParaRP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Spread of new medical practices [Coleman et al 1966]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Studied the adoption of a new drug between doctors in Illinois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Clinical studies and scientific evaluations were not sufficient to convince the doctors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It was the social power of peers that led to adoption</a:t>
            </a:r>
          </a:p>
        </p:txBody>
      </p:sp>
      <p:sp>
        <p:nvSpPr>
          <p:cNvPr id="1434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434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BC43590F-ACE5-4248-9FD1-875CEBF372AA}" type="slidenum">
              <a:rPr lang="en-US" altLang="en-US"/>
              <a:pPr/>
              <a:t>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r>
              <a:rPr lang="en-US" altLang="en-US" smtClean="0"/>
              <a:t>Cascade Detection: General Problem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8382000" cy="50292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Given </a:t>
            </a:r>
            <a:r>
              <a:rPr lang="en-US" dirty="0"/>
              <a:t>a dynamic process spreading over the network </a:t>
            </a:r>
            <a:endParaRPr lang="en-US" dirty="0" smtClean="0"/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We </a:t>
            </a:r>
            <a:r>
              <a:rPr lang="en-US" dirty="0"/>
              <a:t>want to </a:t>
            </a:r>
            <a:r>
              <a:rPr lang="en-US" dirty="0">
                <a:solidFill>
                  <a:srgbClr val="CC0000"/>
                </a:solidFill>
              </a:rPr>
              <a:t>select a set of nodes </a:t>
            </a:r>
            <a:r>
              <a:rPr lang="en-US" dirty="0"/>
              <a:t>to </a:t>
            </a:r>
            <a:r>
              <a:rPr lang="en-US" dirty="0">
                <a:solidFill>
                  <a:srgbClr val="CC0000"/>
                </a:solidFill>
              </a:rPr>
              <a:t>detect the process </a:t>
            </a:r>
            <a:r>
              <a:rPr lang="en-US" dirty="0" smtClean="0">
                <a:solidFill>
                  <a:srgbClr val="CC0000"/>
                </a:solidFill>
              </a:rPr>
              <a:t>effectively</a:t>
            </a:r>
          </a:p>
          <a:p>
            <a:pPr lvl="6">
              <a:lnSpc>
                <a:spcPct val="80000"/>
              </a:lnSpc>
              <a:defRPr/>
            </a:pPr>
            <a:endParaRPr lang="en-US" dirty="0" smtClean="0">
              <a:solidFill>
                <a:srgbClr val="CC0000"/>
              </a:solidFill>
            </a:endParaRPr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Note: 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 smtClean="0"/>
              <a:t>The problem is different from selecting “influential nodes”</a:t>
            </a:r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dirty="0" smtClean="0"/>
              <a:t>We aim to select nodes that are most easily influenced, </a:t>
            </a:r>
            <a:r>
              <a:rPr lang="en-US" i="1" dirty="0" smtClean="0"/>
              <a:t>i.e.,</a:t>
            </a:r>
            <a:r>
              <a:rPr lang="en-US" dirty="0" smtClean="0"/>
              <a:t> cascades (outbreaks) hit them soon</a:t>
            </a:r>
          </a:p>
          <a:p>
            <a:pPr lvl="6">
              <a:lnSpc>
                <a:spcPct val="80000"/>
              </a:lnSpc>
              <a:defRPr/>
            </a:pPr>
            <a:endParaRPr lang="en-US" sz="1300" dirty="0">
              <a:solidFill>
                <a:srgbClr val="CC0000"/>
              </a:solidFill>
            </a:endParaRPr>
          </a:p>
          <a:p>
            <a:pPr lvl="4" fontAlgn="auto">
              <a:lnSpc>
                <a:spcPct val="80000"/>
              </a:lnSpc>
              <a:spcAft>
                <a:spcPts val="0"/>
              </a:spcAft>
              <a:defRPr/>
            </a:pPr>
            <a:endParaRPr lang="en-US" sz="1600" dirty="0" smtClean="0"/>
          </a:p>
          <a:p>
            <a:pPr fontAlgn="auto">
              <a:lnSpc>
                <a:spcPct val="8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z="2800" dirty="0" smtClean="0"/>
              <a:t>Many </a:t>
            </a:r>
            <a:r>
              <a:rPr lang="en-US" sz="2800" dirty="0"/>
              <a:t>other </a:t>
            </a:r>
            <a:r>
              <a:rPr lang="en-US" sz="2800" dirty="0" smtClean="0"/>
              <a:t>applications:</a:t>
            </a:r>
            <a:endParaRPr lang="en-US" sz="2800" dirty="0"/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400" dirty="0" smtClean="0"/>
              <a:t>Epidemics</a:t>
            </a:r>
            <a:endParaRPr lang="en-US" sz="2400" dirty="0"/>
          </a:p>
          <a:p>
            <a:pPr lvl="1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2400" dirty="0" smtClean="0"/>
              <a:t>Network security</a:t>
            </a:r>
            <a:endParaRPr lang="en-US" sz="2400" dirty="0"/>
          </a:p>
        </p:txBody>
      </p:sp>
      <p:sp>
        <p:nvSpPr>
          <p:cNvPr id="7475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7475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F27FFF29-DEAA-430B-A507-AFE3FC9D6E41}" type="slidenum">
              <a:rPr lang="en-US" altLang="en-US"/>
              <a:pPr/>
              <a:t>70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Two Parts to the Problem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altLang="en-US" sz="2800" smtClean="0">
                <a:solidFill>
                  <a:srgbClr val="CC0000"/>
                </a:solidFill>
              </a:rPr>
              <a:t>Reward</a:t>
            </a:r>
            <a:r>
              <a:rPr lang="en-US" altLang="en-US" sz="2800" smtClean="0"/>
              <a:t>, </a:t>
            </a:r>
            <a:r>
              <a:rPr lang="en-US" altLang="en-US" sz="2800" i="1" smtClean="0"/>
              <a:t>e.g.</a:t>
            </a:r>
            <a:r>
              <a:rPr lang="en-US" altLang="en-US" sz="2800" smtClean="0"/>
              <a:t>:</a:t>
            </a:r>
          </a:p>
          <a:p>
            <a:pPr lvl="1"/>
            <a:r>
              <a:rPr lang="en-US" altLang="en-US" sz="2400" smtClean="0"/>
              <a:t>1) Minimize time to detection</a:t>
            </a:r>
          </a:p>
          <a:p>
            <a:pPr lvl="1"/>
            <a:r>
              <a:rPr lang="en-US" altLang="en-US" sz="2400" smtClean="0"/>
              <a:t>2) Maximize number of detected propagations</a:t>
            </a:r>
          </a:p>
          <a:p>
            <a:pPr lvl="1"/>
            <a:r>
              <a:rPr lang="en-US" altLang="en-US" sz="2400" smtClean="0"/>
              <a:t>3) Minimize number of infected people</a:t>
            </a:r>
          </a:p>
          <a:p>
            <a:r>
              <a:rPr lang="en-US" altLang="en-US" sz="2800" smtClean="0">
                <a:solidFill>
                  <a:srgbClr val="CC0000"/>
                </a:solidFill>
              </a:rPr>
              <a:t>Cost</a:t>
            </a:r>
            <a:r>
              <a:rPr lang="en-US" altLang="en-US" sz="2800" smtClean="0"/>
              <a:t> (location dependent):</a:t>
            </a:r>
          </a:p>
          <a:p>
            <a:pPr lvl="1"/>
            <a:r>
              <a:rPr lang="en-US" altLang="en-US" sz="2400" smtClean="0"/>
              <a:t>Reading big blogs is more time consuming</a:t>
            </a:r>
          </a:p>
          <a:p>
            <a:pPr lvl="1"/>
            <a:r>
              <a:rPr lang="en-US" altLang="en-US" sz="2400" smtClean="0"/>
              <a:t>Placing a sensor in a remote location is expensive</a:t>
            </a:r>
          </a:p>
        </p:txBody>
      </p:sp>
      <p:sp>
        <p:nvSpPr>
          <p:cNvPr id="75780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7578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29ACB9F7-CF95-421A-A73F-7D17B34E17A0}" type="slidenum">
              <a:rPr lang="en-US" altLang="en-US"/>
              <a:pPr/>
              <a:t>71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Problem Setting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447800"/>
            <a:ext cx="7543800" cy="5105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smtClean="0"/>
              <a:t>Given a graph </a:t>
            </a:r>
            <a:r>
              <a:rPr lang="en-US" altLang="en-US" sz="2800" i="1" smtClean="0">
                <a:latin typeface="Times New Roman" panose="02020603050405020304" pitchFamily="18" charset="0"/>
              </a:rPr>
              <a:t>G(V,E)</a:t>
            </a:r>
          </a:p>
          <a:p>
            <a:pPr>
              <a:lnSpc>
                <a:spcPct val="80000"/>
              </a:lnSpc>
            </a:pPr>
            <a:r>
              <a:rPr lang="en-US" altLang="en-US" sz="2800" smtClean="0"/>
              <a:t>and a budget </a:t>
            </a:r>
            <a:r>
              <a:rPr lang="en-US" altLang="en-US" sz="2800" i="1" smtClean="0">
                <a:latin typeface="Times New Roman" panose="02020603050405020304" pitchFamily="18" charset="0"/>
              </a:rPr>
              <a:t>B</a:t>
            </a:r>
            <a:r>
              <a:rPr lang="en-US" altLang="en-US" sz="2800" smtClean="0"/>
              <a:t> for sensors</a:t>
            </a:r>
          </a:p>
          <a:p>
            <a:pPr algn="just">
              <a:lnSpc>
                <a:spcPct val="80000"/>
              </a:lnSpc>
            </a:pPr>
            <a:r>
              <a:rPr lang="en-US" altLang="en-US" sz="2800" smtClean="0"/>
              <a:t>and data on how contaminations spread over the network: 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 smtClean="0"/>
              <a:t>for each contamination </a:t>
            </a:r>
            <a:r>
              <a:rPr lang="en-US" altLang="en-US" sz="2400" i="1" smtClean="0">
                <a:latin typeface="Times New Roman" panose="02020603050405020304" pitchFamily="18" charset="0"/>
              </a:rPr>
              <a:t>i</a:t>
            </a:r>
            <a:r>
              <a:rPr lang="en-US" altLang="en-US" sz="2400" smtClean="0"/>
              <a:t> we know the time </a:t>
            </a:r>
            <a:r>
              <a:rPr lang="en-US" altLang="en-US" sz="2400" i="1" smtClean="0">
                <a:latin typeface="Times New Roman" panose="02020603050405020304" pitchFamily="18" charset="0"/>
              </a:rPr>
              <a:t>T(i, u)</a:t>
            </a:r>
            <a:r>
              <a:rPr lang="en-US" altLang="en-US" sz="2400" smtClean="0"/>
              <a:t> when it contaminated node </a:t>
            </a:r>
            <a:r>
              <a:rPr lang="en-US" altLang="en-US" sz="2400" i="1" smtClean="0">
                <a:latin typeface="Times New Roman" panose="02020603050405020304" pitchFamily="18" charset="0"/>
              </a:rPr>
              <a:t>u</a:t>
            </a:r>
          </a:p>
          <a:p>
            <a:pPr>
              <a:lnSpc>
                <a:spcPct val="80000"/>
              </a:lnSpc>
            </a:pPr>
            <a:r>
              <a:rPr lang="en-US" altLang="en-US" sz="2800" smtClean="0"/>
              <a:t>Select a </a:t>
            </a:r>
            <a:r>
              <a:rPr lang="en-US" altLang="en-US" sz="2800" smtClean="0">
                <a:solidFill>
                  <a:srgbClr val="C00000"/>
                </a:solidFill>
              </a:rPr>
              <a:t>subset</a:t>
            </a:r>
            <a:r>
              <a:rPr lang="en-US" altLang="en-US" sz="2800" smtClean="0"/>
              <a:t> of nodes </a:t>
            </a:r>
            <a:r>
              <a:rPr lang="en-US" altLang="en-US" sz="2800" i="1" smtClean="0">
                <a:latin typeface="Times New Roman" panose="02020603050405020304" pitchFamily="18" charset="0"/>
              </a:rPr>
              <a:t>A</a:t>
            </a:r>
            <a:r>
              <a:rPr lang="en-US" altLang="en-US" sz="2800" smtClean="0"/>
              <a:t> that </a:t>
            </a:r>
            <a:r>
              <a:rPr lang="en-US" altLang="en-US" sz="2800" smtClean="0">
                <a:solidFill>
                  <a:srgbClr val="CC0000"/>
                </a:solidFill>
              </a:rPr>
              <a:t>maximize</a:t>
            </a:r>
            <a:r>
              <a:rPr lang="en-US" altLang="en-US" sz="2800" smtClean="0"/>
              <a:t> the </a:t>
            </a:r>
            <a:r>
              <a:rPr lang="en-US" altLang="en-US" sz="2800" smtClean="0">
                <a:solidFill>
                  <a:srgbClr val="CC0000"/>
                </a:solidFill>
              </a:rPr>
              <a:t>expected</a:t>
            </a:r>
            <a:r>
              <a:rPr lang="en-US" altLang="en-US" sz="2800" smtClean="0"/>
              <a:t> </a:t>
            </a:r>
            <a:r>
              <a:rPr lang="en-US" altLang="en-US" sz="2800" smtClean="0">
                <a:solidFill>
                  <a:srgbClr val="CC0000"/>
                </a:solidFill>
              </a:rPr>
              <a:t>reward</a:t>
            </a:r>
          </a:p>
          <a:p>
            <a:pPr lvl="2">
              <a:lnSpc>
                <a:spcPct val="80000"/>
              </a:lnSpc>
            </a:pPr>
            <a:endParaRPr lang="en-US" altLang="en-US" sz="2000" smtClean="0"/>
          </a:p>
          <a:p>
            <a:pPr lvl="1">
              <a:lnSpc>
                <a:spcPct val="80000"/>
              </a:lnSpc>
            </a:pPr>
            <a:endParaRPr lang="en-US" altLang="en-US" sz="2400" smtClean="0"/>
          </a:p>
          <a:p>
            <a:pPr lvl="2">
              <a:lnSpc>
                <a:spcPct val="80000"/>
              </a:lnSpc>
            </a:pPr>
            <a:endParaRPr lang="en-US" altLang="en-US" sz="2000" smtClean="0"/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smtClean="0"/>
              <a:t>	subject to </a:t>
            </a:r>
            <a:r>
              <a:rPr lang="en-US" altLang="en-US" sz="2800" i="1" smtClean="0">
                <a:latin typeface="Times New Roman" panose="02020603050405020304" pitchFamily="18" charset="0"/>
              </a:rPr>
              <a:t>cost(A) &lt; B</a:t>
            </a:r>
            <a:endParaRPr lang="en-US" alt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804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95800"/>
            <a:ext cx="568166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5" name="Group 59"/>
          <p:cNvGrpSpPr>
            <a:grpSpLocks/>
          </p:cNvGrpSpPr>
          <p:nvPr/>
        </p:nvGrpSpPr>
        <p:grpSpPr bwMode="auto">
          <a:xfrm>
            <a:off x="7620000" y="152400"/>
            <a:ext cx="1447800" cy="1524000"/>
            <a:chOff x="7696200" y="304800"/>
            <a:chExt cx="1143486" cy="1336876"/>
          </a:xfrm>
        </p:grpSpPr>
        <p:grpSp>
          <p:nvGrpSpPr>
            <p:cNvPr id="76810" name="Group 132"/>
            <p:cNvGrpSpPr>
              <a:grpSpLocks/>
            </p:cNvGrpSpPr>
            <p:nvPr/>
          </p:nvGrpSpPr>
          <p:grpSpPr bwMode="auto">
            <a:xfrm>
              <a:off x="7696200" y="304800"/>
              <a:ext cx="1040283" cy="1205290"/>
              <a:chOff x="5662613" y="4002088"/>
              <a:chExt cx="2000250" cy="2093912"/>
            </a:xfrm>
          </p:grpSpPr>
          <p:sp>
            <p:nvSpPr>
              <p:cNvPr id="76827" name="Line 122"/>
              <p:cNvSpPr>
                <a:spLocks noChangeShapeType="1"/>
              </p:cNvSpPr>
              <p:nvPr/>
            </p:nvSpPr>
            <p:spPr bwMode="auto">
              <a:xfrm flipV="1">
                <a:off x="6973888" y="4191000"/>
                <a:ext cx="0" cy="762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28" name="Line 123"/>
              <p:cNvSpPr>
                <a:spLocks noChangeShapeType="1"/>
              </p:cNvSpPr>
              <p:nvPr/>
            </p:nvSpPr>
            <p:spPr bwMode="auto">
              <a:xfrm flipV="1">
                <a:off x="6745288" y="4953000"/>
                <a:ext cx="228600" cy="533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29" name="Line 104"/>
              <p:cNvSpPr>
                <a:spLocks noChangeShapeType="1"/>
              </p:cNvSpPr>
              <p:nvPr/>
            </p:nvSpPr>
            <p:spPr bwMode="auto">
              <a:xfrm flipV="1">
                <a:off x="5983288" y="5486400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30" name="Line 105"/>
              <p:cNvSpPr>
                <a:spLocks noChangeShapeType="1"/>
              </p:cNvSpPr>
              <p:nvPr/>
            </p:nvSpPr>
            <p:spPr bwMode="auto">
              <a:xfrm flipV="1">
                <a:off x="6745288" y="5486400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31" name="Line 103"/>
              <p:cNvSpPr>
                <a:spLocks noChangeShapeType="1"/>
              </p:cNvSpPr>
              <p:nvPr/>
            </p:nvSpPr>
            <p:spPr bwMode="auto">
              <a:xfrm>
                <a:off x="6745288" y="5486400"/>
                <a:ext cx="228600" cy="533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32" name="Line 102"/>
              <p:cNvSpPr>
                <a:spLocks noChangeShapeType="1"/>
              </p:cNvSpPr>
              <p:nvPr/>
            </p:nvSpPr>
            <p:spPr bwMode="auto">
              <a:xfrm flipH="1">
                <a:off x="5754688" y="5486400"/>
                <a:ext cx="228600" cy="533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6833" name="Group 145"/>
              <p:cNvGrpSpPr>
                <a:grpSpLocks/>
              </p:cNvGrpSpPr>
              <p:nvPr/>
            </p:nvGrpSpPr>
            <p:grpSpPr bwMode="auto">
              <a:xfrm>
                <a:off x="6861176" y="4800600"/>
                <a:ext cx="231775" cy="228600"/>
                <a:chOff x="886" y="1632"/>
                <a:chExt cx="146" cy="144"/>
              </a:xfrm>
            </p:grpSpPr>
            <p:sp>
              <p:nvSpPr>
                <p:cNvPr id="76858" name="Rectangle 146"/>
                <p:cNvSpPr>
                  <a:spLocks noChangeArrowheads="1"/>
                </p:cNvSpPr>
                <p:nvPr/>
              </p:nvSpPr>
              <p:spPr bwMode="auto">
                <a:xfrm>
                  <a:off x="912" y="168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6859" name="Line 147"/>
                <p:cNvSpPr>
                  <a:spLocks noChangeShapeType="1"/>
                </p:cNvSpPr>
                <p:nvPr/>
              </p:nvSpPr>
              <p:spPr bwMode="auto">
                <a:xfrm flipV="1">
                  <a:off x="886" y="1632"/>
                  <a:ext cx="74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60" name="Line 148"/>
                <p:cNvSpPr>
                  <a:spLocks noChangeShapeType="1"/>
                </p:cNvSpPr>
                <p:nvPr/>
              </p:nvSpPr>
              <p:spPr bwMode="auto">
                <a:xfrm>
                  <a:off x="960" y="1632"/>
                  <a:ext cx="72" cy="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834" name="Group 149"/>
              <p:cNvGrpSpPr>
                <a:grpSpLocks/>
              </p:cNvGrpSpPr>
              <p:nvPr/>
            </p:nvGrpSpPr>
            <p:grpSpPr bwMode="auto">
              <a:xfrm>
                <a:off x="6645276" y="5334000"/>
                <a:ext cx="231775" cy="228600"/>
                <a:chOff x="886" y="1632"/>
                <a:chExt cx="146" cy="144"/>
              </a:xfrm>
            </p:grpSpPr>
            <p:sp>
              <p:nvSpPr>
                <p:cNvPr id="76855" name="Rectangle 150"/>
                <p:cNvSpPr>
                  <a:spLocks noChangeArrowheads="1"/>
                </p:cNvSpPr>
                <p:nvPr/>
              </p:nvSpPr>
              <p:spPr bwMode="auto">
                <a:xfrm>
                  <a:off x="912" y="168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6856" name="Line 151"/>
                <p:cNvSpPr>
                  <a:spLocks noChangeShapeType="1"/>
                </p:cNvSpPr>
                <p:nvPr/>
              </p:nvSpPr>
              <p:spPr bwMode="auto">
                <a:xfrm flipV="1">
                  <a:off x="886" y="1632"/>
                  <a:ext cx="74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57" name="Line 152"/>
                <p:cNvSpPr>
                  <a:spLocks noChangeShapeType="1"/>
                </p:cNvSpPr>
                <p:nvPr/>
              </p:nvSpPr>
              <p:spPr bwMode="auto">
                <a:xfrm>
                  <a:off x="960" y="1632"/>
                  <a:ext cx="72" cy="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835" name="Group 153"/>
              <p:cNvGrpSpPr>
                <a:grpSpLocks/>
              </p:cNvGrpSpPr>
              <p:nvPr/>
            </p:nvGrpSpPr>
            <p:grpSpPr bwMode="auto">
              <a:xfrm>
                <a:off x="7431088" y="5334000"/>
                <a:ext cx="231775" cy="228600"/>
                <a:chOff x="886" y="1632"/>
                <a:chExt cx="146" cy="144"/>
              </a:xfrm>
            </p:grpSpPr>
            <p:sp>
              <p:nvSpPr>
                <p:cNvPr id="76852" name="Rectangle 154"/>
                <p:cNvSpPr>
                  <a:spLocks noChangeArrowheads="1"/>
                </p:cNvSpPr>
                <p:nvPr/>
              </p:nvSpPr>
              <p:spPr bwMode="auto">
                <a:xfrm>
                  <a:off x="912" y="168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6853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886" y="1632"/>
                  <a:ext cx="74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54" name="Line 156"/>
                <p:cNvSpPr>
                  <a:spLocks noChangeShapeType="1"/>
                </p:cNvSpPr>
                <p:nvPr/>
              </p:nvSpPr>
              <p:spPr bwMode="auto">
                <a:xfrm>
                  <a:off x="960" y="1632"/>
                  <a:ext cx="72" cy="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836" name="Group 157"/>
              <p:cNvGrpSpPr>
                <a:grpSpLocks/>
              </p:cNvGrpSpPr>
              <p:nvPr/>
            </p:nvGrpSpPr>
            <p:grpSpPr bwMode="auto">
              <a:xfrm>
                <a:off x="6897688" y="5867400"/>
                <a:ext cx="231775" cy="228600"/>
                <a:chOff x="886" y="1632"/>
                <a:chExt cx="146" cy="144"/>
              </a:xfrm>
            </p:grpSpPr>
            <p:sp>
              <p:nvSpPr>
                <p:cNvPr id="76849" name="Rectangle 158"/>
                <p:cNvSpPr>
                  <a:spLocks noChangeArrowheads="1"/>
                </p:cNvSpPr>
                <p:nvPr/>
              </p:nvSpPr>
              <p:spPr bwMode="auto">
                <a:xfrm>
                  <a:off x="912" y="168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6850" name="Line 159"/>
                <p:cNvSpPr>
                  <a:spLocks noChangeShapeType="1"/>
                </p:cNvSpPr>
                <p:nvPr/>
              </p:nvSpPr>
              <p:spPr bwMode="auto">
                <a:xfrm flipV="1">
                  <a:off x="886" y="1632"/>
                  <a:ext cx="74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51" name="Line 160"/>
                <p:cNvSpPr>
                  <a:spLocks noChangeShapeType="1"/>
                </p:cNvSpPr>
                <p:nvPr/>
              </p:nvSpPr>
              <p:spPr bwMode="auto">
                <a:xfrm>
                  <a:off x="960" y="1632"/>
                  <a:ext cx="72" cy="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837" name="Group 161"/>
              <p:cNvGrpSpPr>
                <a:grpSpLocks/>
              </p:cNvGrpSpPr>
              <p:nvPr/>
            </p:nvGrpSpPr>
            <p:grpSpPr bwMode="auto">
              <a:xfrm>
                <a:off x="5854701" y="5334000"/>
                <a:ext cx="231775" cy="228600"/>
                <a:chOff x="886" y="1632"/>
                <a:chExt cx="146" cy="144"/>
              </a:xfrm>
            </p:grpSpPr>
            <p:sp>
              <p:nvSpPr>
                <p:cNvPr id="76846" name="Rectangle 162"/>
                <p:cNvSpPr>
                  <a:spLocks noChangeArrowheads="1"/>
                </p:cNvSpPr>
                <p:nvPr/>
              </p:nvSpPr>
              <p:spPr bwMode="auto">
                <a:xfrm>
                  <a:off x="912" y="168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6847" name="Line 163"/>
                <p:cNvSpPr>
                  <a:spLocks noChangeShapeType="1"/>
                </p:cNvSpPr>
                <p:nvPr/>
              </p:nvSpPr>
              <p:spPr bwMode="auto">
                <a:xfrm flipV="1">
                  <a:off x="886" y="1632"/>
                  <a:ext cx="74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48" name="Line 164"/>
                <p:cNvSpPr>
                  <a:spLocks noChangeShapeType="1"/>
                </p:cNvSpPr>
                <p:nvPr/>
              </p:nvSpPr>
              <p:spPr bwMode="auto">
                <a:xfrm>
                  <a:off x="960" y="1632"/>
                  <a:ext cx="72" cy="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838" name="Group 165"/>
              <p:cNvGrpSpPr>
                <a:grpSpLocks/>
              </p:cNvGrpSpPr>
              <p:nvPr/>
            </p:nvGrpSpPr>
            <p:grpSpPr bwMode="auto">
              <a:xfrm>
                <a:off x="5662613" y="5867400"/>
                <a:ext cx="231775" cy="228600"/>
                <a:chOff x="886" y="1632"/>
                <a:chExt cx="146" cy="144"/>
              </a:xfrm>
            </p:grpSpPr>
            <p:sp>
              <p:nvSpPr>
                <p:cNvPr id="76843" name="Rectangle 166"/>
                <p:cNvSpPr>
                  <a:spLocks noChangeArrowheads="1"/>
                </p:cNvSpPr>
                <p:nvPr/>
              </p:nvSpPr>
              <p:spPr bwMode="auto">
                <a:xfrm>
                  <a:off x="912" y="168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6844" name="Line 167"/>
                <p:cNvSpPr>
                  <a:spLocks noChangeShapeType="1"/>
                </p:cNvSpPr>
                <p:nvPr/>
              </p:nvSpPr>
              <p:spPr bwMode="auto">
                <a:xfrm flipV="1">
                  <a:off x="886" y="1632"/>
                  <a:ext cx="74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45" name="Line 168"/>
                <p:cNvSpPr>
                  <a:spLocks noChangeShapeType="1"/>
                </p:cNvSpPr>
                <p:nvPr/>
              </p:nvSpPr>
              <p:spPr bwMode="auto">
                <a:xfrm>
                  <a:off x="960" y="1632"/>
                  <a:ext cx="72" cy="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6839" name="Group 173"/>
              <p:cNvGrpSpPr>
                <a:grpSpLocks/>
              </p:cNvGrpSpPr>
              <p:nvPr/>
            </p:nvGrpSpPr>
            <p:grpSpPr bwMode="auto">
              <a:xfrm>
                <a:off x="6869113" y="4002088"/>
                <a:ext cx="231775" cy="228600"/>
                <a:chOff x="886" y="1632"/>
                <a:chExt cx="146" cy="144"/>
              </a:xfrm>
            </p:grpSpPr>
            <p:sp>
              <p:nvSpPr>
                <p:cNvPr id="76840" name="Rectangle 174"/>
                <p:cNvSpPr>
                  <a:spLocks noChangeArrowheads="1"/>
                </p:cNvSpPr>
                <p:nvPr/>
              </p:nvSpPr>
              <p:spPr bwMode="auto">
                <a:xfrm>
                  <a:off x="912" y="1680"/>
                  <a:ext cx="96" cy="96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6841" name="Line 175"/>
                <p:cNvSpPr>
                  <a:spLocks noChangeShapeType="1"/>
                </p:cNvSpPr>
                <p:nvPr/>
              </p:nvSpPr>
              <p:spPr bwMode="auto">
                <a:xfrm flipV="1">
                  <a:off x="886" y="1632"/>
                  <a:ext cx="74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842" name="Line 176"/>
                <p:cNvSpPr>
                  <a:spLocks noChangeShapeType="1"/>
                </p:cNvSpPr>
                <p:nvPr/>
              </p:nvSpPr>
              <p:spPr bwMode="auto">
                <a:xfrm>
                  <a:off x="960" y="1632"/>
                  <a:ext cx="72" cy="6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76811" name="Freeform 234"/>
            <p:cNvSpPr>
              <a:spLocks/>
            </p:cNvSpPr>
            <p:nvPr/>
          </p:nvSpPr>
          <p:spPr bwMode="auto">
            <a:xfrm rot="-3576898">
              <a:off x="8073767" y="989140"/>
              <a:ext cx="508068" cy="563074"/>
            </a:xfrm>
            <a:custGeom>
              <a:avLst/>
              <a:gdLst>
                <a:gd name="T0" fmla="*/ 571 w 1443"/>
                <a:gd name="T1" fmla="*/ 13 h 1296"/>
                <a:gd name="T2" fmla="*/ 811 w 1443"/>
                <a:gd name="T3" fmla="*/ 4 h 1296"/>
                <a:gd name="T4" fmla="*/ 993 w 1443"/>
                <a:gd name="T5" fmla="*/ 49 h 1296"/>
                <a:gd name="T6" fmla="*/ 1052 w 1443"/>
                <a:gd name="T7" fmla="*/ 81 h 1296"/>
                <a:gd name="T8" fmla="*/ 1152 w 1443"/>
                <a:gd name="T9" fmla="*/ 117 h 1296"/>
                <a:gd name="T10" fmla="*/ 1238 w 1443"/>
                <a:gd name="T11" fmla="*/ 172 h 1296"/>
                <a:gd name="T12" fmla="*/ 1297 w 1443"/>
                <a:gd name="T13" fmla="*/ 221 h 1296"/>
                <a:gd name="T14" fmla="*/ 1419 w 1443"/>
                <a:gd name="T15" fmla="*/ 516 h 1296"/>
                <a:gd name="T16" fmla="*/ 1319 w 1443"/>
                <a:gd name="T17" fmla="*/ 838 h 1296"/>
                <a:gd name="T18" fmla="*/ 1247 w 1443"/>
                <a:gd name="T19" fmla="*/ 911 h 1296"/>
                <a:gd name="T20" fmla="*/ 1229 w 1443"/>
                <a:gd name="T21" fmla="*/ 933 h 1296"/>
                <a:gd name="T22" fmla="*/ 1211 w 1443"/>
                <a:gd name="T23" fmla="*/ 943 h 1296"/>
                <a:gd name="T24" fmla="*/ 1201 w 1443"/>
                <a:gd name="T25" fmla="*/ 965 h 1296"/>
                <a:gd name="T26" fmla="*/ 1133 w 1443"/>
                <a:gd name="T27" fmla="*/ 1083 h 1296"/>
                <a:gd name="T28" fmla="*/ 1043 w 1443"/>
                <a:gd name="T29" fmla="*/ 1183 h 1296"/>
                <a:gd name="T30" fmla="*/ 1002 w 1443"/>
                <a:gd name="T31" fmla="*/ 1215 h 1296"/>
                <a:gd name="T32" fmla="*/ 943 w 1443"/>
                <a:gd name="T33" fmla="*/ 1233 h 1296"/>
                <a:gd name="T34" fmla="*/ 607 w 1443"/>
                <a:gd name="T35" fmla="*/ 1296 h 1296"/>
                <a:gd name="T36" fmla="*/ 489 w 1443"/>
                <a:gd name="T37" fmla="*/ 1242 h 1296"/>
                <a:gd name="T38" fmla="*/ 272 w 1443"/>
                <a:gd name="T39" fmla="*/ 1156 h 1296"/>
                <a:gd name="T40" fmla="*/ 86 w 1443"/>
                <a:gd name="T41" fmla="*/ 1020 h 1296"/>
                <a:gd name="T42" fmla="*/ 31 w 1443"/>
                <a:gd name="T43" fmla="*/ 902 h 1296"/>
                <a:gd name="T44" fmla="*/ 0 w 1443"/>
                <a:gd name="T45" fmla="*/ 784 h 1296"/>
                <a:gd name="T46" fmla="*/ 72 w 1443"/>
                <a:gd name="T47" fmla="*/ 575 h 1296"/>
                <a:gd name="T48" fmla="*/ 113 w 1443"/>
                <a:gd name="T49" fmla="*/ 521 h 1296"/>
                <a:gd name="T50" fmla="*/ 136 w 1443"/>
                <a:gd name="T51" fmla="*/ 484 h 1296"/>
                <a:gd name="T52" fmla="*/ 190 w 1443"/>
                <a:gd name="T53" fmla="*/ 412 h 1296"/>
                <a:gd name="T54" fmla="*/ 235 w 1443"/>
                <a:gd name="T55" fmla="*/ 353 h 1296"/>
                <a:gd name="T56" fmla="*/ 281 w 1443"/>
                <a:gd name="T57" fmla="*/ 276 h 1296"/>
                <a:gd name="T58" fmla="*/ 408 w 1443"/>
                <a:gd name="T59" fmla="*/ 126 h 1296"/>
                <a:gd name="T60" fmla="*/ 462 w 1443"/>
                <a:gd name="T61" fmla="*/ 90 h 1296"/>
                <a:gd name="T62" fmla="*/ 526 w 1443"/>
                <a:gd name="T63" fmla="*/ 35 h 1296"/>
                <a:gd name="T64" fmla="*/ 571 w 1443"/>
                <a:gd name="T65" fmla="*/ 13 h 12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43"/>
                <a:gd name="T100" fmla="*/ 0 h 1296"/>
                <a:gd name="T101" fmla="*/ 1443 w 1443"/>
                <a:gd name="T102" fmla="*/ 1296 h 12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43" h="1296">
                  <a:moveTo>
                    <a:pt x="571" y="13"/>
                  </a:moveTo>
                  <a:cubicBezTo>
                    <a:pt x="666" y="1"/>
                    <a:pt x="687" y="0"/>
                    <a:pt x="811" y="4"/>
                  </a:cubicBezTo>
                  <a:cubicBezTo>
                    <a:pt x="872" y="16"/>
                    <a:pt x="936" y="23"/>
                    <a:pt x="993" y="49"/>
                  </a:cubicBezTo>
                  <a:cubicBezTo>
                    <a:pt x="1013" y="58"/>
                    <a:pt x="1031" y="72"/>
                    <a:pt x="1052" y="81"/>
                  </a:cubicBezTo>
                  <a:cubicBezTo>
                    <a:pt x="1085" y="95"/>
                    <a:pt x="1120" y="101"/>
                    <a:pt x="1152" y="117"/>
                  </a:cubicBezTo>
                  <a:cubicBezTo>
                    <a:pt x="1200" y="141"/>
                    <a:pt x="1188" y="132"/>
                    <a:pt x="1238" y="172"/>
                  </a:cubicBezTo>
                  <a:cubicBezTo>
                    <a:pt x="1258" y="188"/>
                    <a:pt x="1297" y="221"/>
                    <a:pt x="1297" y="221"/>
                  </a:cubicBezTo>
                  <a:cubicBezTo>
                    <a:pt x="1336" y="320"/>
                    <a:pt x="1376" y="419"/>
                    <a:pt x="1419" y="516"/>
                  </a:cubicBezTo>
                  <a:cubicBezTo>
                    <a:pt x="1443" y="637"/>
                    <a:pt x="1387" y="742"/>
                    <a:pt x="1319" y="838"/>
                  </a:cubicBezTo>
                  <a:cubicBezTo>
                    <a:pt x="1292" y="876"/>
                    <a:pt x="1286" y="891"/>
                    <a:pt x="1247" y="911"/>
                  </a:cubicBezTo>
                  <a:cubicBezTo>
                    <a:pt x="1241" y="918"/>
                    <a:pt x="1236" y="927"/>
                    <a:pt x="1229" y="933"/>
                  </a:cubicBezTo>
                  <a:cubicBezTo>
                    <a:pt x="1224" y="938"/>
                    <a:pt x="1216" y="938"/>
                    <a:pt x="1211" y="943"/>
                  </a:cubicBezTo>
                  <a:cubicBezTo>
                    <a:pt x="1206" y="949"/>
                    <a:pt x="1205" y="958"/>
                    <a:pt x="1201" y="965"/>
                  </a:cubicBezTo>
                  <a:cubicBezTo>
                    <a:pt x="1178" y="1004"/>
                    <a:pt x="1153" y="1042"/>
                    <a:pt x="1133" y="1083"/>
                  </a:cubicBezTo>
                  <a:cubicBezTo>
                    <a:pt x="1124" y="1133"/>
                    <a:pt x="1081" y="1157"/>
                    <a:pt x="1043" y="1183"/>
                  </a:cubicBezTo>
                  <a:cubicBezTo>
                    <a:pt x="1029" y="1193"/>
                    <a:pt x="1016" y="1204"/>
                    <a:pt x="1002" y="1215"/>
                  </a:cubicBezTo>
                  <a:cubicBezTo>
                    <a:pt x="998" y="1218"/>
                    <a:pt x="945" y="1232"/>
                    <a:pt x="943" y="1233"/>
                  </a:cubicBezTo>
                  <a:cubicBezTo>
                    <a:pt x="838" y="1272"/>
                    <a:pt x="718" y="1282"/>
                    <a:pt x="607" y="1296"/>
                  </a:cubicBezTo>
                  <a:cubicBezTo>
                    <a:pt x="540" y="1283"/>
                    <a:pt x="542" y="1265"/>
                    <a:pt x="489" y="1242"/>
                  </a:cubicBezTo>
                  <a:cubicBezTo>
                    <a:pt x="419" y="1211"/>
                    <a:pt x="339" y="1193"/>
                    <a:pt x="272" y="1156"/>
                  </a:cubicBezTo>
                  <a:cubicBezTo>
                    <a:pt x="209" y="1121"/>
                    <a:pt x="137" y="1071"/>
                    <a:pt x="86" y="1020"/>
                  </a:cubicBezTo>
                  <a:cubicBezTo>
                    <a:pt x="70" y="979"/>
                    <a:pt x="48" y="943"/>
                    <a:pt x="31" y="902"/>
                  </a:cubicBezTo>
                  <a:cubicBezTo>
                    <a:pt x="26" y="857"/>
                    <a:pt x="25" y="820"/>
                    <a:pt x="0" y="784"/>
                  </a:cubicBezTo>
                  <a:cubicBezTo>
                    <a:pt x="8" y="701"/>
                    <a:pt x="23" y="642"/>
                    <a:pt x="72" y="575"/>
                  </a:cubicBezTo>
                  <a:cubicBezTo>
                    <a:pt x="85" y="557"/>
                    <a:pt x="99" y="539"/>
                    <a:pt x="113" y="521"/>
                  </a:cubicBezTo>
                  <a:cubicBezTo>
                    <a:pt x="122" y="509"/>
                    <a:pt x="136" y="484"/>
                    <a:pt x="136" y="484"/>
                  </a:cubicBezTo>
                  <a:cubicBezTo>
                    <a:pt x="144" y="459"/>
                    <a:pt x="171" y="431"/>
                    <a:pt x="190" y="412"/>
                  </a:cubicBezTo>
                  <a:cubicBezTo>
                    <a:pt x="199" y="388"/>
                    <a:pt x="219" y="373"/>
                    <a:pt x="235" y="353"/>
                  </a:cubicBezTo>
                  <a:cubicBezTo>
                    <a:pt x="254" y="329"/>
                    <a:pt x="265" y="301"/>
                    <a:pt x="281" y="276"/>
                  </a:cubicBezTo>
                  <a:cubicBezTo>
                    <a:pt x="319" y="219"/>
                    <a:pt x="360" y="174"/>
                    <a:pt x="408" y="126"/>
                  </a:cubicBezTo>
                  <a:cubicBezTo>
                    <a:pt x="422" y="112"/>
                    <a:pt x="446" y="101"/>
                    <a:pt x="462" y="90"/>
                  </a:cubicBezTo>
                  <a:cubicBezTo>
                    <a:pt x="485" y="74"/>
                    <a:pt x="504" y="51"/>
                    <a:pt x="526" y="35"/>
                  </a:cubicBezTo>
                  <a:cubicBezTo>
                    <a:pt x="536" y="28"/>
                    <a:pt x="578" y="13"/>
                    <a:pt x="571" y="13"/>
                  </a:cubicBezTo>
                  <a:close/>
                </a:path>
              </a:pathLst>
            </a:custGeom>
            <a:solidFill>
              <a:srgbClr val="CC0000">
                <a:alpha val="56078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76812" name="Group 235"/>
            <p:cNvGrpSpPr>
              <a:grpSpLocks/>
            </p:cNvGrpSpPr>
            <p:nvPr/>
          </p:nvGrpSpPr>
          <p:grpSpPr bwMode="auto">
            <a:xfrm>
              <a:off x="8208911" y="1072384"/>
              <a:ext cx="120541" cy="131586"/>
              <a:chOff x="886" y="1632"/>
              <a:chExt cx="146" cy="144"/>
            </a:xfrm>
          </p:grpSpPr>
          <p:sp>
            <p:nvSpPr>
              <p:cNvPr id="76824" name="Rectangle 236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6825" name="Line 237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26" name="Line 238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6813" name="Freeform 239"/>
            <p:cNvSpPr>
              <a:spLocks/>
            </p:cNvSpPr>
            <p:nvPr/>
          </p:nvSpPr>
          <p:spPr bwMode="auto">
            <a:xfrm rot="-5943625">
              <a:off x="7957824" y="759814"/>
              <a:ext cx="960394" cy="803330"/>
            </a:xfrm>
            <a:custGeom>
              <a:avLst/>
              <a:gdLst>
                <a:gd name="T0" fmla="*/ 571 w 1443"/>
                <a:gd name="T1" fmla="*/ 13 h 1296"/>
                <a:gd name="T2" fmla="*/ 811 w 1443"/>
                <a:gd name="T3" fmla="*/ 4 h 1296"/>
                <a:gd name="T4" fmla="*/ 993 w 1443"/>
                <a:gd name="T5" fmla="*/ 49 h 1296"/>
                <a:gd name="T6" fmla="*/ 1052 w 1443"/>
                <a:gd name="T7" fmla="*/ 81 h 1296"/>
                <a:gd name="T8" fmla="*/ 1152 w 1443"/>
                <a:gd name="T9" fmla="*/ 117 h 1296"/>
                <a:gd name="T10" fmla="*/ 1238 w 1443"/>
                <a:gd name="T11" fmla="*/ 172 h 1296"/>
                <a:gd name="T12" fmla="*/ 1297 w 1443"/>
                <a:gd name="T13" fmla="*/ 221 h 1296"/>
                <a:gd name="T14" fmla="*/ 1419 w 1443"/>
                <a:gd name="T15" fmla="*/ 516 h 1296"/>
                <a:gd name="T16" fmla="*/ 1319 w 1443"/>
                <a:gd name="T17" fmla="*/ 838 h 1296"/>
                <a:gd name="T18" fmla="*/ 1247 w 1443"/>
                <a:gd name="T19" fmla="*/ 911 h 1296"/>
                <a:gd name="T20" fmla="*/ 1229 w 1443"/>
                <a:gd name="T21" fmla="*/ 933 h 1296"/>
                <a:gd name="T22" fmla="*/ 1211 w 1443"/>
                <a:gd name="T23" fmla="*/ 943 h 1296"/>
                <a:gd name="T24" fmla="*/ 1201 w 1443"/>
                <a:gd name="T25" fmla="*/ 965 h 1296"/>
                <a:gd name="T26" fmla="*/ 1133 w 1443"/>
                <a:gd name="T27" fmla="*/ 1083 h 1296"/>
                <a:gd name="T28" fmla="*/ 1043 w 1443"/>
                <a:gd name="T29" fmla="*/ 1183 h 1296"/>
                <a:gd name="T30" fmla="*/ 1002 w 1443"/>
                <a:gd name="T31" fmla="*/ 1215 h 1296"/>
                <a:gd name="T32" fmla="*/ 943 w 1443"/>
                <a:gd name="T33" fmla="*/ 1233 h 1296"/>
                <a:gd name="T34" fmla="*/ 607 w 1443"/>
                <a:gd name="T35" fmla="*/ 1296 h 1296"/>
                <a:gd name="T36" fmla="*/ 489 w 1443"/>
                <a:gd name="T37" fmla="*/ 1242 h 1296"/>
                <a:gd name="T38" fmla="*/ 272 w 1443"/>
                <a:gd name="T39" fmla="*/ 1156 h 1296"/>
                <a:gd name="T40" fmla="*/ 86 w 1443"/>
                <a:gd name="T41" fmla="*/ 1020 h 1296"/>
                <a:gd name="T42" fmla="*/ 31 w 1443"/>
                <a:gd name="T43" fmla="*/ 902 h 1296"/>
                <a:gd name="T44" fmla="*/ 0 w 1443"/>
                <a:gd name="T45" fmla="*/ 784 h 1296"/>
                <a:gd name="T46" fmla="*/ 72 w 1443"/>
                <a:gd name="T47" fmla="*/ 575 h 1296"/>
                <a:gd name="T48" fmla="*/ 113 w 1443"/>
                <a:gd name="T49" fmla="*/ 521 h 1296"/>
                <a:gd name="T50" fmla="*/ 136 w 1443"/>
                <a:gd name="T51" fmla="*/ 484 h 1296"/>
                <a:gd name="T52" fmla="*/ 190 w 1443"/>
                <a:gd name="T53" fmla="*/ 412 h 1296"/>
                <a:gd name="T54" fmla="*/ 235 w 1443"/>
                <a:gd name="T55" fmla="*/ 353 h 1296"/>
                <a:gd name="T56" fmla="*/ 281 w 1443"/>
                <a:gd name="T57" fmla="*/ 276 h 1296"/>
                <a:gd name="T58" fmla="*/ 408 w 1443"/>
                <a:gd name="T59" fmla="*/ 126 h 1296"/>
                <a:gd name="T60" fmla="*/ 462 w 1443"/>
                <a:gd name="T61" fmla="*/ 90 h 1296"/>
                <a:gd name="T62" fmla="*/ 526 w 1443"/>
                <a:gd name="T63" fmla="*/ 35 h 1296"/>
                <a:gd name="T64" fmla="*/ 571 w 1443"/>
                <a:gd name="T65" fmla="*/ 13 h 12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43"/>
                <a:gd name="T100" fmla="*/ 0 h 1296"/>
                <a:gd name="T101" fmla="*/ 1443 w 1443"/>
                <a:gd name="T102" fmla="*/ 1296 h 12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43" h="1296">
                  <a:moveTo>
                    <a:pt x="571" y="13"/>
                  </a:moveTo>
                  <a:cubicBezTo>
                    <a:pt x="666" y="1"/>
                    <a:pt x="687" y="0"/>
                    <a:pt x="811" y="4"/>
                  </a:cubicBezTo>
                  <a:cubicBezTo>
                    <a:pt x="872" y="16"/>
                    <a:pt x="936" y="23"/>
                    <a:pt x="993" y="49"/>
                  </a:cubicBezTo>
                  <a:cubicBezTo>
                    <a:pt x="1013" y="58"/>
                    <a:pt x="1031" y="72"/>
                    <a:pt x="1052" y="81"/>
                  </a:cubicBezTo>
                  <a:cubicBezTo>
                    <a:pt x="1085" y="95"/>
                    <a:pt x="1120" y="101"/>
                    <a:pt x="1152" y="117"/>
                  </a:cubicBezTo>
                  <a:cubicBezTo>
                    <a:pt x="1200" y="141"/>
                    <a:pt x="1188" y="132"/>
                    <a:pt x="1238" y="172"/>
                  </a:cubicBezTo>
                  <a:cubicBezTo>
                    <a:pt x="1258" y="188"/>
                    <a:pt x="1297" y="221"/>
                    <a:pt x="1297" y="221"/>
                  </a:cubicBezTo>
                  <a:cubicBezTo>
                    <a:pt x="1336" y="320"/>
                    <a:pt x="1376" y="419"/>
                    <a:pt x="1419" y="516"/>
                  </a:cubicBezTo>
                  <a:cubicBezTo>
                    <a:pt x="1443" y="637"/>
                    <a:pt x="1387" y="742"/>
                    <a:pt x="1319" y="838"/>
                  </a:cubicBezTo>
                  <a:cubicBezTo>
                    <a:pt x="1292" y="876"/>
                    <a:pt x="1286" y="891"/>
                    <a:pt x="1247" y="911"/>
                  </a:cubicBezTo>
                  <a:cubicBezTo>
                    <a:pt x="1241" y="918"/>
                    <a:pt x="1236" y="927"/>
                    <a:pt x="1229" y="933"/>
                  </a:cubicBezTo>
                  <a:cubicBezTo>
                    <a:pt x="1224" y="938"/>
                    <a:pt x="1216" y="938"/>
                    <a:pt x="1211" y="943"/>
                  </a:cubicBezTo>
                  <a:cubicBezTo>
                    <a:pt x="1206" y="949"/>
                    <a:pt x="1205" y="958"/>
                    <a:pt x="1201" y="965"/>
                  </a:cubicBezTo>
                  <a:cubicBezTo>
                    <a:pt x="1178" y="1004"/>
                    <a:pt x="1153" y="1042"/>
                    <a:pt x="1133" y="1083"/>
                  </a:cubicBezTo>
                  <a:cubicBezTo>
                    <a:pt x="1124" y="1133"/>
                    <a:pt x="1081" y="1157"/>
                    <a:pt x="1043" y="1183"/>
                  </a:cubicBezTo>
                  <a:cubicBezTo>
                    <a:pt x="1029" y="1193"/>
                    <a:pt x="1016" y="1204"/>
                    <a:pt x="1002" y="1215"/>
                  </a:cubicBezTo>
                  <a:cubicBezTo>
                    <a:pt x="998" y="1218"/>
                    <a:pt x="945" y="1232"/>
                    <a:pt x="943" y="1233"/>
                  </a:cubicBezTo>
                  <a:cubicBezTo>
                    <a:pt x="838" y="1272"/>
                    <a:pt x="718" y="1282"/>
                    <a:pt x="607" y="1296"/>
                  </a:cubicBezTo>
                  <a:cubicBezTo>
                    <a:pt x="540" y="1283"/>
                    <a:pt x="542" y="1265"/>
                    <a:pt x="489" y="1242"/>
                  </a:cubicBezTo>
                  <a:cubicBezTo>
                    <a:pt x="419" y="1211"/>
                    <a:pt x="339" y="1193"/>
                    <a:pt x="272" y="1156"/>
                  </a:cubicBezTo>
                  <a:cubicBezTo>
                    <a:pt x="209" y="1121"/>
                    <a:pt x="137" y="1071"/>
                    <a:pt x="86" y="1020"/>
                  </a:cubicBezTo>
                  <a:cubicBezTo>
                    <a:pt x="70" y="979"/>
                    <a:pt x="48" y="943"/>
                    <a:pt x="31" y="902"/>
                  </a:cubicBezTo>
                  <a:cubicBezTo>
                    <a:pt x="26" y="857"/>
                    <a:pt x="25" y="820"/>
                    <a:pt x="0" y="784"/>
                  </a:cubicBezTo>
                  <a:cubicBezTo>
                    <a:pt x="8" y="701"/>
                    <a:pt x="23" y="642"/>
                    <a:pt x="72" y="575"/>
                  </a:cubicBezTo>
                  <a:cubicBezTo>
                    <a:pt x="85" y="557"/>
                    <a:pt x="99" y="539"/>
                    <a:pt x="113" y="521"/>
                  </a:cubicBezTo>
                  <a:cubicBezTo>
                    <a:pt x="122" y="509"/>
                    <a:pt x="136" y="484"/>
                    <a:pt x="136" y="484"/>
                  </a:cubicBezTo>
                  <a:cubicBezTo>
                    <a:pt x="144" y="459"/>
                    <a:pt x="171" y="431"/>
                    <a:pt x="190" y="412"/>
                  </a:cubicBezTo>
                  <a:cubicBezTo>
                    <a:pt x="199" y="388"/>
                    <a:pt x="219" y="373"/>
                    <a:pt x="235" y="353"/>
                  </a:cubicBezTo>
                  <a:cubicBezTo>
                    <a:pt x="254" y="329"/>
                    <a:pt x="265" y="301"/>
                    <a:pt x="281" y="276"/>
                  </a:cubicBezTo>
                  <a:cubicBezTo>
                    <a:pt x="319" y="219"/>
                    <a:pt x="360" y="174"/>
                    <a:pt x="408" y="126"/>
                  </a:cubicBezTo>
                  <a:cubicBezTo>
                    <a:pt x="422" y="112"/>
                    <a:pt x="446" y="101"/>
                    <a:pt x="462" y="90"/>
                  </a:cubicBezTo>
                  <a:cubicBezTo>
                    <a:pt x="485" y="74"/>
                    <a:pt x="504" y="51"/>
                    <a:pt x="526" y="35"/>
                  </a:cubicBezTo>
                  <a:cubicBezTo>
                    <a:pt x="536" y="28"/>
                    <a:pt x="578" y="13"/>
                    <a:pt x="571" y="13"/>
                  </a:cubicBezTo>
                  <a:close/>
                </a:path>
              </a:pathLst>
            </a:custGeom>
            <a:solidFill>
              <a:srgbClr val="CC0000">
                <a:alpha val="56078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6814" name="Oval 242"/>
            <p:cNvSpPr>
              <a:spLocks noChangeArrowheads="1"/>
            </p:cNvSpPr>
            <p:nvPr/>
          </p:nvSpPr>
          <p:spPr bwMode="auto">
            <a:xfrm>
              <a:off x="8278263" y="720575"/>
              <a:ext cx="198149" cy="21931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/>
                <a:t>S</a:t>
              </a:r>
            </a:p>
          </p:txBody>
        </p:sp>
        <p:sp>
          <p:nvSpPr>
            <p:cNvPr id="76815" name="Oval 245"/>
            <p:cNvSpPr>
              <a:spLocks noChangeArrowheads="1"/>
            </p:cNvSpPr>
            <p:nvPr/>
          </p:nvSpPr>
          <p:spPr bwMode="auto">
            <a:xfrm>
              <a:off x="8278263" y="720575"/>
              <a:ext cx="198149" cy="219310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/>
                <a:t>S</a:t>
              </a:r>
            </a:p>
          </p:txBody>
        </p:sp>
        <p:sp>
          <p:nvSpPr>
            <p:cNvPr id="76816" name="Line 246"/>
            <p:cNvSpPr>
              <a:spLocks noChangeShapeType="1"/>
            </p:cNvSpPr>
            <p:nvPr/>
          </p:nvSpPr>
          <p:spPr bwMode="auto">
            <a:xfrm flipV="1">
              <a:off x="8384768" y="588989"/>
              <a:ext cx="0" cy="13158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17" name="Line 247"/>
            <p:cNvSpPr>
              <a:spLocks noChangeShapeType="1"/>
            </p:cNvSpPr>
            <p:nvPr/>
          </p:nvSpPr>
          <p:spPr bwMode="auto">
            <a:xfrm flipV="1">
              <a:off x="8380640" y="949022"/>
              <a:ext cx="0" cy="13158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18" name="Line 248"/>
            <p:cNvSpPr>
              <a:spLocks noChangeShapeType="1"/>
            </p:cNvSpPr>
            <p:nvPr/>
          </p:nvSpPr>
          <p:spPr bwMode="auto">
            <a:xfrm flipV="1">
              <a:off x="8488797" y="826574"/>
              <a:ext cx="91644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19" name="Line 249"/>
            <p:cNvSpPr>
              <a:spLocks noChangeShapeType="1"/>
            </p:cNvSpPr>
            <p:nvPr/>
          </p:nvSpPr>
          <p:spPr bwMode="auto">
            <a:xfrm flipH="1" flipV="1">
              <a:off x="8140384" y="835712"/>
              <a:ext cx="106505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20" name="Line 250"/>
            <p:cNvSpPr>
              <a:spLocks noChangeShapeType="1"/>
            </p:cNvSpPr>
            <p:nvPr/>
          </p:nvSpPr>
          <p:spPr bwMode="auto">
            <a:xfrm flipH="1" flipV="1">
              <a:off x="8464028" y="907902"/>
              <a:ext cx="91644" cy="7584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21" name="Line 251"/>
            <p:cNvSpPr>
              <a:spLocks noChangeShapeType="1"/>
            </p:cNvSpPr>
            <p:nvPr/>
          </p:nvSpPr>
          <p:spPr bwMode="auto">
            <a:xfrm flipH="1" flipV="1">
              <a:off x="8202306" y="653868"/>
              <a:ext cx="91644" cy="8772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22" name="Line 252"/>
            <p:cNvSpPr>
              <a:spLocks noChangeShapeType="1"/>
            </p:cNvSpPr>
            <p:nvPr/>
          </p:nvSpPr>
          <p:spPr bwMode="auto">
            <a:xfrm flipH="1">
              <a:off x="8194875" y="902419"/>
              <a:ext cx="91644" cy="9960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23" name="Line 253"/>
            <p:cNvSpPr>
              <a:spLocks noChangeShapeType="1"/>
            </p:cNvSpPr>
            <p:nvPr/>
          </p:nvSpPr>
          <p:spPr bwMode="auto">
            <a:xfrm flipH="1">
              <a:off x="8451643" y="647471"/>
              <a:ext cx="91644" cy="9960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" name="Right Brace 60"/>
          <p:cNvSpPr/>
          <p:nvPr/>
        </p:nvSpPr>
        <p:spPr>
          <a:xfrm rot="5400000">
            <a:off x="5886450" y="4076700"/>
            <a:ext cx="304800" cy="2057400"/>
          </a:xfrm>
          <a:prstGeom prst="rightBrace">
            <a:avLst>
              <a:gd name="adj1" fmla="val 40248"/>
              <a:gd name="adj2" fmla="val 50473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/>
          </a:p>
        </p:txBody>
      </p:sp>
      <p:sp>
        <p:nvSpPr>
          <p:cNvPr id="62" name="TextBox 61"/>
          <p:cNvSpPr txBox="1"/>
          <p:nvPr/>
        </p:nvSpPr>
        <p:spPr>
          <a:xfrm>
            <a:off x="4857750" y="5305425"/>
            <a:ext cx="23622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j-lt"/>
                <a:cs typeface="+mn-cs"/>
              </a:rPr>
              <a:t>Reward for detecting contamination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i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808" name="Footer Placeholder 6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76809" name="Slide Number Placeholder 6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22E7554E-02A5-4D02-A4F5-B9B84CFD39EF}" type="slidenum">
              <a:rPr lang="en-US" altLang="en-US"/>
              <a:pPr/>
              <a:t>72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Structure of the Problem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8001000" cy="2590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Solving the problem exactly is </a:t>
            </a:r>
            <a:r>
              <a:rPr lang="en-US" altLang="en-US" smtClean="0">
                <a:solidFill>
                  <a:srgbClr val="CC0000"/>
                </a:solidFill>
              </a:rPr>
              <a:t>NP-hard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Set cover (or vertex cover)</a:t>
            </a:r>
          </a:p>
          <a:p>
            <a:pPr lvl="4">
              <a:lnSpc>
                <a:spcPct val="90000"/>
              </a:lnSpc>
            </a:pPr>
            <a:endParaRPr lang="en-US" altLang="en-US" sz="1100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Observation: 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Objective (reward) functions are </a:t>
            </a:r>
            <a:r>
              <a:rPr lang="en-US" altLang="en-US" smtClean="0">
                <a:solidFill>
                  <a:srgbClr val="CC0000"/>
                </a:solidFill>
              </a:rPr>
              <a:t>submodular</a:t>
            </a:r>
            <a:r>
              <a:rPr lang="en-US" altLang="en-US" smtClean="0"/>
              <a:t>, </a:t>
            </a:r>
            <a:r>
              <a:rPr lang="en-US" altLang="en-US" i="1" smtClean="0"/>
              <a:t>i.e. </a:t>
            </a:r>
            <a:r>
              <a:rPr lang="en-US" altLang="en-US" smtClean="0"/>
              <a:t>diminishing returns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19800" y="4267200"/>
            <a:ext cx="1255713" cy="1905000"/>
            <a:chOff x="720" y="1344"/>
            <a:chExt cx="1682" cy="2688"/>
          </a:xfrm>
        </p:grpSpPr>
        <p:sp>
          <p:nvSpPr>
            <p:cNvPr id="77951" name="Line 5"/>
            <p:cNvSpPr>
              <a:spLocks noChangeShapeType="1"/>
            </p:cNvSpPr>
            <p:nvPr/>
          </p:nvSpPr>
          <p:spPr bwMode="auto">
            <a:xfrm flipH="1">
              <a:off x="1412" y="1440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52" name="Line 6"/>
            <p:cNvSpPr>
              <a:spLocks noChangeShapeType="1"/>
            </p:cNvSpPr>
            <p:nvPr/>
          </p:nvSpPr>
          <p:spPr bwMode="auto">
            <a:xfrm flipH="1" flipV="1">
              <a:off x="1296" y="2208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53" name="Line 7"/>
            <p:cNvSpPr>
              <a:spLocks noChangeShapeType="1"/>
            </p:cNvSpPr>
            <p:nvPr/>
          </p:nvSpPr>
          <p:spPr bwMode="auto">
            <a:xfrm>
              <a:off x="1392" y="2544"/>
              <a:ext cx="3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54" name="Line 8"/>
            <p:cNvSpPr>
              <a:spLocks noChangeShapeType="1"/>
            </p:cNvSpPr>
            <p:nvPr/>
          </p:nvSpPr>
          <p:spPr bwMode="auto">
            <a:xfrm flipV="1">
              <a:off x="1728" y="283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55" name="Line 9"/>
            <p:cNvSpPr>
              <a:spLocks noChangeShapeType="1"/>
            </p:cNvSpPr>
            <p:nvPr/>
          </p:nvSpPr>
          <p:spPr bwMode="auto">
            <a:xfrm>
              <a:off x="1872" y="2352"/>
              <a:ext cx="48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56" name="Line 10"/>
            <p:cNvSpPr>
              <a:spLocks noChangeShapeType="1"/>
            </p:cNvSpPr>
            <p:nvPr/>
          </p:nvSpPr>
          <p:spPr bwMode="auto">
            <a:xfrm flipV="1">
              <a:off x="1872" y="2112"/>
              <a:ext cx="43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57" name="Line 11"/>
            <p:cNvSpPr>
              <a:spLocks noChangeShapeType="1"/>
            </p:cNvSpPr>
            <p:nvPr/>
          </p:nvSpPr>
          <p:spPr bwMode="auto">
            <a:xfrm flipH="1">
              <a:off x="2208" y="2496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58" name="Line 12"/>
            <p:cNvSpPr>
              <a:spLocks noChangeShapeType="1"/>
            </p:cNvSpPr>
            <p:nvPr/>
          </p:nvSpPr>
          <p:spPr bwMode="auto">
            <a:xfrm flipV="1">
              <a:off x="1392" y="235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59" name="Line 13"/>
            <p:cNvSpPr>
              <a:spLocks noChangeShapeType="1"/>
            </p:cNvSpPr>
            <p:nvPr/>
          </p:nvSpPr>
          <p:spPr bwMode="auto">
            <a:xfrm flipH="1" flipV="1">
              <a:off x="1776" y="1968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60" name="Line 14"/>
            <p:cNvSpPr>
              <a:spLocks noChangeShapeType="1"/>
            </p:cNvSpPr>
            <p:nvPr/>
          </p:nvSpPr>
          <p:spPr bwMode="auto">
            <a:xfrm flipV="1">
              <a:off x="1056" y="254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61" name="Line 15"/>
            <p:cNvSpPr>
              <a:spLocks noChangeShapeType="1"/>
            </p:cNvSpPr>
            <p:nvPr/>
          </p:nvSpPr>
          <p:spPr bwMode="auto">
            <a:xfrm flipV="1">
              <a:off x="1728" y="2352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62" name="Line 16"/>
            <p:cNvSpPr>
              <a:spLocks noChangeShapeType="1"/>
            </p:cNvSpPr>
            <p:nvPr/>
          </p:nvSpPr>
          <p:spPr bwMode="auto">
            <a:xfrm flipV="1">
              <a:off x="1728" y="283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63" name="Line 17"/>
            <p:cNvSpPr>
              <a:spLocks noChangeShapeType="1"/>
            </p:cNvSpPr>
            <p:nvPr/>
          </p:nvSpPr>
          <p:spPr bwMode="auto">
            <a:xfrm flipV="1">
              <a:off x="1584" y="3312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64" name="Line 18"/>
            <p:cNvSpPr>
              <a:spLocks noChangeShapeType="1"/>
            </p:cNvSpPr>
            <p:nvPr/>
          </p:nvSpPr>
          <p:spPr bwMode="auto">
            <a:xfrm flipV="1">
              <a:off x="1104" y="36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65" name="Line 19"/>
            <p:cNvSpPr>
              <a:spLocks noChangeShapeType="1"/>
            </p:cNvSpPr>
            <p:nvPr/>
          </p:nvSpPr>
          <p:spPr bwMode="auto">
            <a:xfrm flipV="1">
              <a:off x="1584" y="36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66" name="Line 20"/>
            <p:cNvSpPr>
              <a:spLocks noChangeShapeType="1"/>
            </p:cNvSpPr>
            <p:nvPr/>
          </p:nvSpPr>
          <p:spPr bwMode="auto">
            <a:xfrm>
              <a:off x="1584" y="3648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67" name="Line 21"/>
            <p:cNvSpPr>
              <a:spLocks noChangeShapeType="1"/>
            </p:cNvSpPr>
            <p:nvPr/>
          </p:nvSpPr>
          <p:spPr bwMode="auto">
            <a:xfrm flipH="1">
              <a:off x="960" y="3648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68" name="Line 22"/>
            <p:cNvSpPr>
              <a:spLocks noChangeShapeType="1"/>
            </p:cNvSpPr>
            <p:nvPr/>
          </p:nvSpPr>
          <p:spPr bwMode="auto">
            <a:xfrm flipV="1">
              <a:off x="960" y="172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69" name="Line 23"/>
            <p:cNvSpPr>
              <a:spLocks noChangeShapeType="1"/>
            </p:cNvSpPr>
            <p:nvPr/>
          </p:nvSpPr>
          <p:spPr bwMode="auto">
            <a:xfrm>
              <a:off x="768" y="2448"/>
              <a:ext cx="6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70" name="Line 24"/>
            <p:cNvSpPr>
              <a:spLocks noChangeShapeType="1"/>
            </p:cNvSpPr>
            <p:nvPr/>
          </p:nvSpPr>
          <p:spPr bwMode="auto">
            <a:xfrm>
              <a:off x="1440" y="1728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71" name="Line 25"/>
            <p:cNvSpPr>
              <a:spLocks noChangeShapeType="1"/>
            </p:cNvSpPr>
            <p:nvPr/>
          </p:nvSpPr>
          <p:spPr bwMode="auto">
            <a:xfrm>
              <a:off x="1296" y="2208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72" name="Line 26"/>
            <p:cNvSpPr>
              <a:spLocks noChangeShapeType="1"/>
            </p:cNvSpPr>
            <p:nvPr/>
          </p:nvSpPr>
          <p:spPr bwMode="auto">
            <a:xfrm flipV="1">
              <a:off x="816" y="1728"/>
              <a:ext cx="62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973" name="Line 27"/>
            <p:cNvSpPr>
              <a:spLocks noChangeShapeType="1"/>
            </p:cNvSpPr>
            <p:nvPr/>
          </p:nvSpPr>
          <p:spPr bwMode="auto">
            <a:xfrm flipV="1">
              <a:off x="768" y="2208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7974" name="Group 28"/>
            <p:cNvGrpSpPr>
              <a:grpSpLocks/>
            </p:cNvGrpSpPr>
            <p:nvPr/>
          </p:nvGrpSpPr>
          <p:grpSpPr bwMode="auto">
            <a:xfrm>
              <a:off x="1344" y="1632"/>
              <a:ext cx="146" cy="144"/>
              <a:chOff x="886" y="1632"/>
              <a:chExt cx="146" cy="144"/>
            </a:xfrm>
          </p:grpSpPr>
          <p:sp>
            <p:nvSpPr>
              <p:cNvPr id="78051" name="Rectangle 29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52" name="Line 30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3" name="Line 31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75" name="Group 32"/>
            <p:cNvGrpSpPr>
              <a:grpSpLocks/>
            </p:cNvGrpSpPr>
            <p:nvPr/>
          </p:nvGrpSpPr>
          <p:grpSpPr bwMode="auto">
            <a:xfrm>
              <a:off x="886" y="1632"/>
              <a:ext cx="146" cy="144"/>
              <a:chOff x="886" y="1632"/>
              <a:chExt cx="146" cy="144"/>
            </a:xfrm>
          </p:grpSpPr>
          <p:sp>
            <p:nvSpPr>
              <p:cNvPr id="78048" name="Rectangle 33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49" name="Line 34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50" name="Line 35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76" name="Group 36"/>
            <p:cNvGrpSpPr>
              <a:grpSpLocks/>
            </p:cNvGrpSpPr>
            <p:nvPr/>
          </p:nvGrpSpPr>
          <p:grpSpPr bwMode="auto">
            <a:xfrm>
              <a:off x="1200" y="2112"/>
              <a:ext cx="146" cy="144"/>
              <a:chOff x="886" y="1632"/>
              <a:chExt cx="146" cy="144"/>
            </a:xfrm>
          </p:grpSpPr>
          <p:sp>
            <p:nvSpPr>
              <p:cNvPr id="78045" name="Rectangle 37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46" name="Line 38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7" name="Line 39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77" name="Group 40"/>
            <p:cNvGrpSpPr>
              <a:grpSpLocks/>
            </p:cNvGrpSpPr>
            <p:nvPr/>
          </p:nvGrpSpPr>
          <p:grpSpPr bwMode="auto">
            <a:xfrm>
              <a:off x="768" y="1968"/>
              <a:ext cx="146" cy="144"/>
              <a:chOff x="886" y="1632"/>
              <a:chExt cx="146" cy="144"/>
            </a:xfrm>
          </p:grpSpPr>
          <p:sp>
            <p:nvSpPr>
              <p:cNvPr id="78042" name="Rectangle 41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43" name="Line 42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4" name="Line 43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78" name="Group 44"/>
            <p:cNvGrpSpPr>
              <a:grpSpLocks/>
            </p:cNvGrpSpPr>
            <p:nvPr/>
          </p:nvGrpSpPr>
          <p:grpSpPr bwMode="auto">
            <a:xfrm>
              <a:off x="1327" y="2448"/>
              <a:ext cx="146" cy="144"/>
              <a:chOff x="886" y="1632"/>
              <a:chExt cx="146" cy="144"/>
            </a:xfrm>
          </p:grpSpPr>
          <p:sp>
            <p:nvSpPr>
              <p:cNvPr id="78039" name="Rectangle 45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40" name="Line 46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41" name="Line 47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79" name="Group 48"/>
            <p:cNvGrpSpPr>
              <a:grpSpLocks/>
            </p:cNvGrpSpPr>
            <p:nvPr/>
          </p:nvGrpSpPr>
          <p:grpSpPr bwMode="auto">
            <a:xfrm>
              <a:off x="720" y="2352"/>
              <a:ext cx="146" cy="144"/>
              <a:chOff x="886" y="1632"/>
              <a:chExt cx="146" cy="144"/>
            </a:xfrm>
          </p:grpSpPr>
          <p:sp>
            <p:nvSpPr>
              <p:cNvPr id="78036" name="Rectangle 49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37" name="Line 50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38" name="Line 51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80" name="Group 52"/>
            <p:cNvGrpSpPr>
              <a:grpSpLocks/>
            </p:cNvGrpSpPr>
            <p:nvPr/>
          </p:nvGrpSpPr>
          <p:grpSpPr bwMode="auto">
            <a:xfrm>
              <a:off x="1657" y="3216"/>
              <a:ext cx="146" cy="144"/>
              <a:chOff x="886" y="1632"/>
              <a:chExt cx="146" cy="144"/>
            </a:xfrm>
          </p:grpSpPr>
          <p:sp>
            <p:nvSpPr>
              <p:cNvPr id="78033" name="Rectangle 53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34" name="Line 54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35" name="Line 55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81" name="Group 56"/>
            <p:cNvGrpSpPr>
              <a:grpSpLocks/>
            </p:cNvGrpSpPr>
            <p:nvPr/>
          </p:nvGrpSpPr>
          <p:grpSpPr bwMode="auto">
            <a:xfrm>
              <a:off x="1521" y="3552"/>
              <a:ext cx="146" cy="144"/>
              <a:chOff x="886" y="1632"/>
              <a:chExt cx="146" cy="144"/>
            </a:xfrm>
          </p:grpSpPr>
          <p:sp>
            <p:nvSpPr>
              <p:cNvPr id="78030" name="Rectangle 57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31" name="Line 58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32" name="Line 59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82" name="Group 60"/>
            <p:cNvGrpSpPr>
              <a:grpSpLocks/>
            </p:cNvGrpSpPr>
            <p:nvPr/>
          </p:nvGrpSpPr>
          <p:grpSpPr bwMode="auto">
            <a:xfrm>
              <a:off x="2016" y="3552"/>
              <a:ext cx="146" cy="144"/>
              <a:chOff x="886" y="1632"/>
              <a:chExt cx="146" cy="144"/>
            </a:xfrm>
          </p:grpSpPr>
          <p:sp>
            <p:nvSpPr>
              <p:cNvPr id="78027" name="Rectangle 61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28" name="Line 62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29" name="Line 63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83" name="Group 64"/>
            <p:cNvGrpSpPr>
              <a:grpSpLocks/>
            </p:cNvGrpSpPr>
            <p:nvPr/>
          </p:nvGrpSpPr>
          <p:grpSpPr bwMode="auto">
            <a:xfrm>
              <a:off x="1680" y="3888"/>
              <a:ext cx="146" cy="144"/>
              <a:chOff x="886" y="1632"/>
              <a:chExt cx="146" cy="144"/>
            </a:xfrm>
          </p:grpSpPr>
          <p:sp>
            <p:nvSpPr>
              <p:cNvPr id="78024" name="Rectangle 65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25" name="Line 66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26" name="Line 67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84" name="Group 68"/>
            <p:cNvGrpSpPr>
              <a:grpSpLocks/>
            </p:cNvGrpSpPr>
            <p:nvPr/>
          </p:nvGrpSpPr>
          <p:grpSpPr bwMode="auto">
            <a:xfrm>
              <a:off x="1023" y="3552"/>
              <a:ext cx="146" cy="144"/>
              <a:chOff x="886" y="1632"/>
              <a:chExt cx="146" cy="144"/>
            </a:xfrm>
          </p:grpSpPr>
          <p:sp>
            <p:nvSpPr>
              <p:cNvPr id="78021" name="Rectangle 69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22" name="Line 70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23" name="Line 71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85" name="Group 72"/>
            <p:cNvGrpSpPr>
              <a:grpSpLocks/>
            </p:cNvGrpSpPr>
            <p:nvPr/>
          </p:nvGrpSpPr>
          <p:grpSpPr bwMode="auto">
            <a:xfrm>
              <a:off x="902" y="3888"/>
              <a:ext cx="146" cy="144"/>
              <a:chOff x="886" y="1632"/>
              <a:chExt cx="146" cy="144"/>
            </a:xfrm>
          </p:grpSpPr>
          <p:sp>
            <p:nvSpPr>
              <p:cNvPr id="78018" name="Rectangle 73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19" name="Line 74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20" name="Line 75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86" name="Group 76"/>
            <p:cNvGrpSpPr>
              <a:grpSpLocks/>
            </p:cNvGrpSpPr>
            <p:nvPr/>
          </p:nvGrpSpPr>
          <p:grpSpPr bwMode="auto">
            <a:xfrm>
              <a:off x="986" y="2786"/>
              <a:ext cx="146" cy="144"/>
              <a:chOff x="886" y="1632"/>
              <a:chExt cx="146" cy="144"/>
            </a:xfrm>
          </p:grpSpPr>
          <p:sp>
            <p:nvSpPr>
              <p:cNvPr id="78015" name="Rectangle 77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16" name="Line 78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17" name="Line 79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87" name="Group 80"/>
            <p:cNvGrpSpPr>
              <a:grpSpLocks/>
            </p:cNvGrpSpPr>
            <p:nvPr/>
          </p:nvGrpSpPr>
          <p:grpSpPr bwMode="auto">
            <a:xfrm>
              <a:off x="1662" y="2713"/>
              <a:ext cx="146" cy="144"/>
              <a:chOff x="886" y="1632"/>
              <a:chExt cx="146" cy="144"/>
            </a:xfrm>
          </p:grpSpPr>
          <p:sp>
            <p:nvSpPr>
              <p:cNvPr id="78012" name="Rectangle 81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13" name="Line 82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14" name="Line 83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88" name="Group 84"/>
            <p:cNvGrpSpPr>
              <a:grpSpLocks/>
            </p:cNvGrpSpPr>
            <p:nvPr/>
          </p:nvGrpSpPr>
          <p:grpSpPr bwMode="auto">
            <a:xfrm>
              <a:off x="1798" y="2255"/>
              <a:ext cx="146" cy="144"/>
              <a:chOff x="886" y="1632"/>
              <a:chExt cx="146" cy="144"/>
            </a:xfrm>
          </p:grpSpPr>
          <p:sp>
            <p:nvSpPr>
              <p:cNvPr id="78009" name="Rectangle 85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10" name="Line 86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11" name="Line 87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89" name="Group 88"/>
            <p:cNvGrpSpPr>
              <a:grpSpLocks/>
            </p:cNvGrpSpPr>
            <p:nvPr/>
          </p:nvGrpSpPr>
          <p:grpSpPr bwMode="auto">
            <a:xfrm>
              <a:off x="2129" y="2727"/>
              <a:ext cx="146" cy="144"/>
              <a:chOff x="886" y="1632"/>
              <a:chExt cx="146" cy="144"/>
            </a:xfrm>
          </p:grpSpPr>
          <p:sp>
            <p:nvSpPr>
              <p:cNvPr id="78006" name="Rectangle 89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07" name="Line 90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08" name="Line 91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90" name="Group 92"/>
            <p:cNvGrpSpPr>
              <a:grpSpLocks/>
            </p:cNvGrpSpPr>
            <p:nvPr/>
          </p:nvGrpSpPr>
          <p:grpSpPr bwMode="auto">
            <a:xfrm>
              <a:off x="2256" y="2400"/>
              <a:ext cx="146" cy="144"/>
              <a:chOff x="886" y="1632"/>
              <a:chExt cx="146" cy="144"/>
            </a:xfrm>
          </p:grpSpPr>
          <p:sp>
            <p:nvSpPr>
              <p:cNvPr id="78003" name="Rectangle 93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04" name="Line 94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05" name="Line 95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91" name="Group 96"/>
            <p:cNvGrpSpPr>
              <a:grpSpLocks/>
            </p:cNvGrpSpPr>
            <p:nvPr/>
          </p:nvGrpSpPr>
          <p:grpSpPr bwMode="auto">
            <a:xfrm>
              <a:off x="2202" y="2010"/>
              <a:ext cx="146" cy="144"/>
              <a:chOff x="886" y="1632"/>
              <a:chExt cx="146" cy="144"/>
            </a:xfrm>
          </p:grpSpPr>
          <p:sp>
            <p:nvSpPr>
              <p:cNvPr id="78000" name="Rectangle 97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001" name="Line 98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02" name="Line 99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92" name="Group 100"/>
            <p:cNvGrpSpPr>
              <a:grpSpLocks/>
            </p:cNvGrpSpPr>
            <p:nvPr/>
          </p:nvGrpSpPr>
          <p:grpSpPr bwMode="auto">
            <a:xfrm>
              <a:off x="1703" y="1888"/>
              <a:ext cx="146" cy="144"/>
              <a:chOff x="886" y="1632"/>
              <a:chExt cx="146" cy="144"/>
            </a:xfrm>
          </p:grpSpPr>
          <p:sp>
            <p:nvSpPr>
              <p:cNvPr id="77997" name="Rectangle 101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98" name="Line 102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99" name="Line 103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993" name="Group 104"/>
            <p:cNvGrpSpPr>
              <a:grpSpLocks/>
            </p:cNvGrpSpPr>
            <p:nvPr/>
          </p:nvGrpSpPr>
          <p:grpSpPr bwMode="auto">
            <a:xfrm>
              <a:off x="1536" y="1344"/>
              <a:ext cx="146" cy="144"/>
              <a:chOff x="886" y="1632"/>
              <a:chExt cx="146" cy="144"/>
            </a:xfrm>
          </p:grpSpPr>
          <p:sp>
            <p:nvSpPr>
              <p:cNvPr id="77994" name="Rectangle 105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95" name="Line 106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96" name="Line 107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3" name="Group 108"/>
          <p:cNvGrpSpPr>
            <a:grpSpLocks/>
          </p:cNvGrpSpPr>
          <p:nvPr/>
        </p:nvGrpSpPr>
        <p:grpSpPr bwMode="auto">
          <a:xfrm>
            <a:off x="1600200" y="4114800"/>
            <a:ext cx="1255713" cy="1905000"/>
            <a:chOff x="720" y="1344"/>
            <a:chExt cx="1682" cy="2688"/>
          </a:xfrm>
        </p:grpSpPr>
        <p:sp>
          <p:nvSpPr>
            <p:cNvPr id="77848" name="Line 109"/>
            <p:cNvSpPr>
              <a:spLocks noChangeShapeType="1"/>
            </p:cNvSpPr>
            <p:nvPr/>
          </p:nvSpPr>
          <p:spPr bwMode="auto">
            <a:xfrm flipH="1">
              <a:off x="1412" y="1440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49" name="Line 110"/>
            <p:cNvSpPr>
              <a:spLocks noChangeShapeType="1"/>
            </p:cNvSpPr>
            <p:nvPr/>
          </p:nvSpPr>
          <p:spPr bwMode="auto">
            <a:xfrm flipH="1" flipV="1">
              <a:off x="1296" y="2208"/>
              <a:ext cx="57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0" name="Line 111"/>
            <p:cNvSpPr>
              <a:spLocks noChangeShapeType="1"/>
            </p:cNvSpPr>
            <p:nvPr/>
          </p:nvSpPr>
          <p:spPr bwMode="auto">
            <a:xfrm>
              <a:off x="1392" y="2544"/>
              <a:ext cx="3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1" name="Line 112"/>
            <p:cNvSpPr>
              <a:spLocks noChangeShapeType="1"/>
            </p:cNvSpPr>
            <p:nvPr/>
          </p:nvSpPr>
          <p:spPr bwMode="auto">
            <a:xfrm flipV="1">
              <a:off x="1728" y="2832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2" name="Line 113"/>
            <p:cNvSpPr>
              <a:spLocks noChangeShapeType="1"/>
            </p:cNvSpPr>
            <p:nvPr/>
          </p:nvSpPr>
          <p:spPr bwMode="auto">
            <a:xfrm>
              <a:off x="1872" y="2352"/>
              <a:ext cx="48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3" name="Line 114"/>
            <p:cNvSpPr>
              <a:spLocks noChangeShapeType="1"/>
            </p:cNvSpPr>
            <p:nvPr/>
          </p:nvSpPr>
          <p:spPr bwMode="auto">
            <a:xfrm flipV="1">
              <a:off x="1872" y="2112"/>
              <a:ext cx="43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4" name="Line 115"/>
            <p:cNvSpPr>
              <a:spLocks noChangeShapeType="1"/>
            </p:cNvSpPr>
            <p:nvPr/>
          </p:nvSpPr>
          <p:spPr bwMode="auto">
            <a:xfrm flipH="1">
              <a:off x="2208" y="2496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5" name="Line 116"/>
            <p:cNvSpPr>
              <a:spLocks noChangeShapeType="1"/>
            </p:cNvSpPr>
            <p:nvPr/>
          </p:nvSpPr>
          <p:spPr bwMode="auto">
            <a:xfrm flipV="1">
              <a:off x="1392" y="2352"/>
              <a:ext cx="48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6" name="Line 117"/>
            <p:cNvSpPr>
              <a:spLocks noChangeShapeType="1"/>
            </p:cNvSpPr>
            <p:nvPr/>
          </p:nvSpPr>
          <p:spPr bwMode="auto">
            <a:xfrm flipH="1" flipV="1">
              <a:off x="1776" y="1968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7" name="Line 118"/>
            <p:cNvSpPr>
              <a:spLocks noChangeShapeType="1"/>
            </p:cNvSpPr>
            <p:nvPr/>
          </p:nvSpPr>
          <p:spPr bwMode="auto">
            <a:xfrm flipV="1">
              <a:off x="1056" y="2544"/>
              <a:ext cx="33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8" name="Line 119"/>
            <p:cNvSpPr>
              <a:spLocks noChangeShapeType="1"/>
            </p:cNvSpPr>
            <p:nvPr/>
          </p:nvSpPr>
          <p:spPr bwMode="auto">
            <a:xfrm flipV="1">
              <a:off x="1728" y="2352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59" name="Line 120"/>
            <p:cNvSpPr>
              <a:spLocks noChangeShapeType="1"/>
            </p:cNvSpPr>
            <p:nvPr/>
          </p:nvSpPr>
          <p:spPr bwMode="auto">
            <a:xfrm flipV="1">
              <a:off x="1728" y="2832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0" name="Line 121"/>
            <p:cNvSpPr>
              <a:spLocks noChangeShapeType="1"/>
            </p:cNvSpPr>
            <p:nvPr/>
          </p:nvSpPr>
          <p:spPr bwMode="auto">
            <a:xfrm flipV="1">
              <a:off x="1584" y="3312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1" name="Line 122"/>
            <p:cNvSpPr>
              <a:spLocks noChangeShapeType="1"/>
            </p:cNvSpPr>
            <p:nvPr/>
          </p:nvSpPr>
          <p:spPr bwMode="auto">
            <a:xfrm flipV="1">
              <a:off x="1104" y="36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2" name="Line 123"/>
            <p:cNvSpPr>
              <a:spLocks noChangeShapeType="1"/>
            </p:cNvSpPr>
            <p:nvPr/>
          </p:nvSpPr>
          <p:spPr bwMode="auto">
            <a:xfrm flipV="1">
              <a:off x="1584" y="36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3" name="Line 124"/>
            <p:cNvSpPr>
              <a:spLocks noChangeShapeType="1"/>
            </p:cNvSpPr>
            <p:nvPr/>
          </p:nvSpPr>
          <p:spPr bwMode="auto">
            <a:xfrm>
              <a:off x="1584" y="3648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4" name="Line 125"/>
            <p:cNvSpPr>
              <a:spLocks noChangeShapeType="1"/>
            </p:cNvSpPr>
            <p:nvPr/>
          </p:nvSpPr>
          <p:spPr bwMode="auto">
            <a:xfrm flipH="1">
              <a:off x="960" y="3648"/>
              <a:ext cx="14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5" name="Line 126"/>
            <p:cNvSpPr>
              <a:spLocks noChangeShapeType="1"/>
            </p:cNvSpPr>
            <p:nvPr/>
          </p:nvSpPr>
          <p:spPr bwMode="auto">
            <a:xfrm flipV="1">
              <a:off x="960" y="172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6" name="Line 127"/>
            <p:cNvSpPr>
              <a:spLocks noChangeShapeType="1"/>
            </p:cNvSpPr>
            <p:nvPr/>
          </p:nvSpPr>
          <p:spPr bwMode="auto">
            <a:xfrm>
              <a:off x="768" y="2448"/>
              <a:ext cx="62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7" name="Line 128"/>
            <p:cNvSpPr>
              <a:spLocks noChangeShapeType="1"/>
            </p:cNvSpPr>
            <p:nvPr/>
          </p:nvSpPr>
          <p:spPr bwMode="auto">
            <a:xfrm>
              <a:off x="1440" y="1728"/>
              <a:ext cx="33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8" name="Line 129"/>
            <p:cNvSpPr>
              <a:spLocks noChangeShapeType="1"/>
            </p:cNvSpPr>
            <p:nvPr/>
          </p:nvSpPr>
          <p:spPr bwMode="auto">
            <a:xfrm>
              <a:off x="1296" y="2208"/>
              <a:ext cx="9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69" name="Line 130"/>
            <p:cNvSpPr>
              <a:spLocks noChangeShapeType="1"/>
            </p:cNvSpPr>
            <p:nvPr/>
          </p:nvSpPr>
          <p:spPr bwMode="auto">
            <a:xfrm flipV="1">
              <a:off x="816" y="1728"/>
              <a:ext cx="624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870" name="Line 131"/>
            <p:cNvSpPr>
              <a:spLocks noChangeShapeType="1"/>
            </p:cNvSpPr>
            <p:nvPr/>
          </p:nvSpPr>
          <p:spPr bwMode="auto">
            <a:xfrm flipV="1">
              <a:off x="768" y="2208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7871" name="Group 132"/>
            <p:cNvGrpSpPr>
              <a:grpSpLocks/>
            </p:cNvGrpSpPr>
            <p:nvPr/>
          </p:nvGrpSpPr>
          <p:grpSpPr bwMode="auto">
            <a:xfrm>
              <a:off x="1344" y="1632"/>
              <a:ext cx="146" cy="144"/>
              <a:chOff x="886" y="1632"/>
              <a:chExt cx="146" cy="144"/>
            </a:xfrm>
          </p:grpSpPr>
          <p:sp>
            <p:nvSpPr>
              <p:cNvPr id="77948" name="Rectangle 133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49" name="Line 134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50" name="Line 135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72" name="Group 136"/>
            <p:cNvGrpSpPr>
              <a:grpSpLocks/>
            </p:cNvGrpSpPr>
            <p:nvPr/>
          </p:nvGrpSpPr>
          <p:grpSpPr bwMode="auto">
            <a:xfrm>
              <a:off x="886" y="1632"/>
              <a:ext cx="146" cy="144"/>
              <a:chOff x="886" y="1632"/>
              <a:chExt cx="146" cy="144"/>
            </a:xfrm>
          </p:grpSpPr>
          <p:sp>
            <p:nvSpPr>
              <p:cNvPr id="77945" name="Rectangle 137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46" name="Line 138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47" name="Line 139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73" name="Group 140"/>
            <p:cNvGrpSpPr>
              <a:grpSpLocks/>
            </p:cNvGrpSpPr>
            <p:nvPr/>
          </p:nvGrpSpPr>
          <p:grpSpPr bwMode="auto">
            <a:xfrm>
              <a:off x="1200" y="2112"/>
              <a:ext cx="146" cy="144"/>
              <a:chOff x="886" y="1632"/>
              <a:chExt cx="146" cy="144"/>
            </a:xfrm>
          </p:grpSpPr>
          <p:sp>
            <p:nvSpPr>
              <p:cNvPr id="77942" name="Rectangle 141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43" name="Line 142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44" name="Line 143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74" name="Group 144"/>
            <p:cNvGrpSpPr>
              <a:grpSpLocks/>
            </p:cNvGrpSpPr>
            <p:nvPr/>
          </p:nvGrpSpPr>
          <p:grpSpPr bwMode="auto">
            <a:xfrm>
              <a:off x="768" y="1968"/>
              <a:ext cx="146" cy="144"/>
              <a:chOff x="886" y="1632"/>
              <a:chExt cx="146" cy="144"/>
            </a:xfrm>
          </p:grpSpPr>
          <p:sp>
            <p:nvSpPr>
              <p:cNvPr id="77939" name="Rectangle 145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40" name="Line 146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41" name="Line 147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75" name="Group 148"/>
            <p:cNvGrpSpPr>
              <a:grpSpLocks/>
            </p:cNvGrpSpPr>
            <p:nvPr/>
          </p:nvGrpSpPr>
          <p:grpSpPr bwMode="auto">
            <a:xfrm>
              <a:off x="1327" y="2448"/>
              <a:ext cx="146" cy="144"/>
              <a:chOff x="886" y="1632"/>
              <a:chExt cx="146" cy="144"/>
            </a:xfrm>
          </p:grpSpPr>
          <p:sp>
            <p:nvSpPr>
              <p:cNvPr id="77936" name="Rectangle 149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37" name="Line 150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38" name="Line 151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76" name="Group 152"/>
            <p:cNvGrpSpPr>
              <a:grpSpLocks/>
            </p:cNvGrpSpPr>
            <p:nvPr/>
          </p:nvGrpSpPr>
          <p:grpSpPr bwMode="auto">
            <a:xfrm>
              <a:off x="720" y="2352"/>
              <a:ext cx="146" cy="144"/>
              <a:chOff x="886" y="1632"/>
              <a:chExt cx="146" cy="144"/>
            </a:xfrm>
          </p:grpSpPr>
          <p:sp>
            <p:nvSpPr>
              <p:cNvPr id="77933" name="Rectangle 153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34" name="Line 154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35" name="Line 155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77" name="Group 156"/>
            <p:cNvGrpSpPr>
              <a:grpSpLocks/>
            </p:cNvGrpSpPr>
            <p:nvPr/>
          </p:nvGrpSpPr>
          <p:grpSpPr bwMode="auto">
            <a:xfrm>
              <a:off x="1657" y="3216"/>
              <a:ext cx="146" cy="144"/>
              <a:chOff x="886" y="1632"/>
              <a:chExt cx="146" cy="144"/>
            </a:xfrm>
          </p:grpSpPr>
          <p:sp>
            <p:nvSpPr>
              <p:cNvPr id="77930" name="Rectangle 157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31" name="Line 158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32" name="Line 159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78" name="Group 160"/>
            <p:cNvGrpSpPr>
              <a:grpSpLocks/>
            </p:cNvGrpSpPr>
            <p:nvPr/>
          </p:nvGrpSpPr>
          <p:grpSpPr bwMode="auto">
            <a:xfrm>
              <a:off x="1521" y="3552"/>
              <a:ext cx="146" cy="144"/>
              <a:chOff x="886" y="1632"/>
              <a:chExt cx="146" cy="144"/>
            </a:xfrm>
          </p:grpSpPr>
          <p:sp>
            <p:nvSpPr>
              <p:cNvPr id="77927" name="Rectangle 161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28" name="Line 162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9" name="Line 163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79" name="Group 164"/>
            <p:cNvGrpSpPr>
              <a:grpSpLocks/>
            </p:cNvGrpSpPr>
            <p:nvPr/>
          </p:nvGrpSpPr>
          <p:grpSpPr bwMode="auto">
            <a:xfrm>
              <a:off x="2016" y="3552"/>
              <a:ext cx="146" cy="144"/>
              <a:chOff x="886" y="1632"/>
              <a:chExt cx="146" cy="144"/>
            </a:xfrm>
          </p:grpSpPr>
          <p:sp>
            <p:nvSpPr>
              <p:cNvPr id="77924" name="Rectangle 165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25" name="Line 166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6" name="Line 167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80" name="Group 168"/>
            <p:cNvGrpSpPr>
              <a:grpSpLocks/>
            </p:cNvGrpSpPr>
            <p:nvPr/>
          </p:nvGrpSpPr>
          <p:grpSpPr bwMode="auto">
            <a:xfrm>
              <a:off x="1680" y="3888"/>
              <a:ext cx="146" cy="144"/>
              <a:chOff x="886" y="1632"/>
              <a:chExt cx="146" cy="144"/>
            </a:xfrm>
          </p:grpSpPr>
          <p:sp>
            <p:nvSpPr>
              <p:cNvPr id="77921" name="Rectangle 169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22" name="Line 170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3" name="Line 171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81" name="Group 172"/>
            <p:cNvGrpSpPr>
              <a:grpSpLocks/>
            </p:cNvGrpSpPr>
            <p:nvPr/>
          </p:nvGrpSpPr>
          <p:grpSpPr bwMode="auto">
            <a:xfrm>
              <a:off x="1023" y="3552"/>
              <a:ext cx="146" cy="144"/>
              <a:chOff x="886" y="1632"/>
              <a:chExt cx="146" cy="144"/>
            </a:xfrm>
          </p:grpSpPr>
          <p:sp>
            <p:nvSpPr>
              <p:cNvPr id="77918" name="Rectangle 173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19" name="Line 174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20" name="Line 175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82" name="Group 176"/>
            <p:cNvGrpSpPr>
              <a:grpSpLocks/>
            </p:cNvGrpSpPr>
            <p:nvPr/>
          </p:nvGrpSpPr>
          <p:grpSpPr bwMode="auto">
            <a:xfrm>
              <a:off x="902" y="3888"/>
              <a:ext cx="146" cy="144"/>
              <a:chOff x="886" y="1632"/>
              <a:chExt cx="146" cy="144"/>
            </a:xfrm>
          </p:grpSpPr>
          <p:sp>
            <p:nvSpPr>
              <p:cNvPr id="77915" name="Rectangle 177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16" name="Line 178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7" name="Line 179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83" name="Group 180"/>
            <p:cNvGrpSpPr>
              <a:grpSpLocks/>
            </p:cNvGrpSpPr>
            <p:nvPr/>
          </p:nvGrpSpPr>
          <p:grpSpPr bwMode="auto">
            <a:xfrm>
              <a:off x="986" y="2786"/>
              <a:ext cx="146" cy="144"/>
              <a:chOff x="886" y="1632"/>
              <a:chExt cx="146" cy="144"/>
            </a:xfrm>
          </p:grpSpPr>
          <p:sp>
            <p:nvSpPr>
              <p:cNvPr id="77912" name="Rectangle 181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13" name="Line 182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4" name="Line 183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84" name="Group 184"/>
            <p:cNvGrpSpPr>
              <a:grpSpLocks/>
            </p:cNvGrpSpPr>
            <p:nvPr/>
          </p:nvGrpSpPr>
          <p:grpSpPr bwMode="auto">
            <a:xfrm>
              <a:off x="1662" y="2713"/>
              <a:ext cx="146" cy="144"/>
              <a:chOff x="886" y="1632"/>
              <a:chExt cx="146" cy="144"/>
            </a:xfrm>
          </p:grpSpPr>
          <p:sp>
            <p:nvSpPr>
              <p:cNvPr id="77909" name="Rectangle 185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10" name="Line 186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11" name="Line 187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85" name="Group 188"/>
            <p:cNvGrpSpPr>
              <a:grpSpLocks/>
            </p:cNvGrpSpPr>
            <p:nvPr/>
          </p:nvGrpSpPr>
          <p:grpSpPr bwMode="auto">
            <a:xfrm>
              <a:off x="1798" y="2255"/>
              <a:ext cx="146" cy="144"/>
              <a:chOff x="886" y="1632"/>
              <a:chExt cx="146" cy="144"/>
            </a:xfrm>
          </p:grpSpPr>
          <p:sp>
            <p:nvSpPr>
              <p:cNvPr id="77906" name="Rectangle 189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07" name="Line 190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8" name="Line 191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86" name="Group 192"/>
            <p:cNvGrpSpPr>
              <a:grpSpLocks/>
            </p:cNvGrpSpPr>
            <p:nvPr/>
          </p:nvGrpSpPr>
          <p:grpSpPr bwMode="auto">
            <a:xfrm>
              <a:off x="2129" y="2727"/>
              <a:ext cx="146" cy="144"/>
              <a:chOff x="886" y="1632"/>
              <a:chExt cx="146" cy="144"/>
            </a:xfrm>
          </p:grpSpPr>
          <p:sp>
            <p:nvSpPr>
              <p:cNvPr id="77903" name="Rectangle 193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04" name="Line 194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5" name="Line 195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87" name="Group 196"/>
            <p:cNvGrpSpPr>
              <a:grpSpLocks/>
            </p:cNvGrpSpPr>
            <p:nvPr/>
          </p:nvGrpSpPr>
          <p:grpSpPr bwMode="auto">
            <a:xfrm>
              <a:off x="2256" y="2400"/>
              <a:ext cx="146" cy="144"/>
              <a:chOff x="886" y="1632"/>
              <a:chExt cx="146" cy="144"/>
            </a:xfrm>
          </p:grpSpPr>
          <p:sp>
            <p:nvSpPr>
              <p:cNvPr id="77900" name="Rectangle 197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901" name="Line 198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02" name="Line 199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88" name="Group 200"/>
            <p:cNvGrpSpPr>
              <a:grpSpLocks/>
            </p:cNvGrpSpPr>
            <p:nvPr/>
          </p:nvGrpSpPr>
          <p:grpSpPr bwMode="auto">
            <a:xfrm>
              <a:off x="2202" y="2010"/>
              <a:ext cx="146" cy="144"/>
              <a:chOff x="886" y="1632"/>
              <a:chExt cx="146" cy="144"/>
            </a:xfrm>
          </p:grpSpPr>
          <p:sp>
            <p:nvSpPr>
              <p:cNvPr id="77897" name="Rectangle 201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898" name="Line 202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9" name="Line 203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89" name="Group 204"/>
            <p:cNvGrpSpPr>
              <a:grpSpLocks/>
            </p:cNvGrpSpPr>
            <p:nvPr/>
          </p:nvGrpSpPr>
          <p:grpSpPr bwMode="auto">
            <a:xfrm>
              <a:off x="1703" y="1888"/>
              <a:ext cx="146" cy="144"/>
              <a:chOff x="886" y="1632"/>
              <a:chExt cx="146" cy="144"/>
            </a:xfrm>
          </p:grpSpPr>
          <p:sp>
            <p:nvSpPr>
              <p:cNvPr id="77894" name="Rectangle 205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895" name="Line 206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6" name="Line 207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890" name="Group 208"/>
            <p:cNvGrpSpPr>
              <a:grpSpLocks/>
            </p:cNvGrpSpPr>
            <p:nvPr/>
          </p:nvGrpSpPr>
          <p:grpSpPr bwMode="auto">
            <a:xfrm>
              <a:off x="1536" y="1344"/>
              <a:ext cx="146" cy="144"/>
              <a:chOff x="886" y="1632"/>
              <a:chExt cx="146" cy="144"/>
            </a:xfrm>
          </p:grpSpPr>
          <p:sp>
            <p:nvSpPr>
              <p:cNvPr id="77891" name="Rectangle 209"/>
              <p:cNvSpPr>
                <a:spLocks noChangeArrowheads="1"/>
              </p:cNvSpPr>
              <p:nvPr/>
            </p:nvSpPr>
            <p:spPr bwMode="auto">
              <a:xfrm>
                <a:off x="912" y="1680"/>
                <a:ext cx="96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892" name="Line 210"/>
              <p:cNvSpPr>
                <a:spLocks noChangeShapeType="1"/>
              </p:cNvSpPr>
              <p:nvPr/>
            </p:nvSpPr>
            <p:spPr bwMode="auto">
              <a:xfrm flipV="1">
                <a:off x="886" y="1632"/>
                <a:ext cx="74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93" name="Line 211"/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72" cy="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02292" name="Oval 212"/>
          <p:cNvSpPr>
            <a:spLocks noChangeArrowheads="1"/>
          </p:cNvSpPr>
          <p:nvPr/>
        </p:nvSpPr>
        <p:spPr bwMode="auto">
          <a:xfrm>
            <a:off x="1992313" y="4262438"/>
            <a:ext cx="244475" cy="24447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/>
              <a:t>S</a:t>
            </a:r>
            <a:r>
              <a:rPr lang="en-US" altLang="en-US" sz="1400" baseline="-25000"/>
              <a:t>1</a:t>
            </a:r>
          </a:p>
        </p:txBody>
      </p:sp>
      <p:sp>
        <p:nvSpPr>
          <p:cNvPr id="302293" name="Freeform 213"/>
          <p:cNvSpPr>
            <a:spLocks/>
          </p:cNvSpPr>
          <p:nvPr/>
        </p:nvSpPr>
        <p:spPr bwMode="auto">
          <a:xfrm rot="9308225">
            <a:off x="1539875" y="4073525"/>
            <a:ext cx="914400" cy="609600"/>
          </a:xfrm>
          <a:custGeom>
            <a:avLst/>
            <a:gdLst>
              <a:gd name="T0" fmla="*/ 390 w 731"/>
              <a:gd name="T1" fmla="*/ 9 h 631"/>
              <a:gd name="T2" fmla="*/ 603 w 731"/>
              <a:gd name="T3" fmla="*/ 31 h 631"/>
              <a:gd name="T4" fmla="*/ 662 w 731"/>
              <a:gd name="T5" fmla="*/ 59 h 631"/>
              <a:gd name="T6" fmla="*/ 699 w 731"/>
              <a:gd name="T7" fmla="*/ 117 h 631"/>
              <a:gd name="T8" fmla="*/ 717 w 731"/>
              <a:gd name="T9" fmla="*/ 181 h 631"/>
              <a:gd name="T10" fmla="*/ 712 w 731"/>
              <a:gd name="T11" fmla="*/ 335 h 631"/>
              <a:gd name="T12" fmla="*/ 721 w 731"/>
              <a:gd name="T13" fmla="*/ 435 h 631"/>
              <a:gd name="T14" fmla="*/ 667 w 731"/>
              <a:gd name="T15" fmla="*/ 526 h 631"/>
              <a:gd name="T16" fmla="*/ 499 w 731"/>
              <a:gd name="T17" fmla="*/ 589 h 631"/>
              <a:gd name="T18" fmla="*/ 340 w 731"/>
              <a:gd name="T19" fmla="*/ 630 h 631"/>
              <a:gd name="T20" fmla="*/ 245 w 731"/>
              <a:gd name="T21" fmla="*/ 621 h 631"/>
              <a:gd name="T22" fmla="*/ 227 w 731"/>
              <a:gd name="T23" fmla="*/ 594 h 631"/>
              <a:gd name="T24" fmla="*/ 73 w 731"/>
              <a:gd name="T25" fmla="*/ 489 h 631"/>
              <a:gd name="T26" fmla="*/ 18 w 731"/>
              <a:gd name="T27" fmla="*/ 394 h 631"/>
              <a:gd name="T28" fmla="*/ 0 w 731"/>
              <a:gd name="T29" fmla="*/ 326 h 631"/>
              <a:gd name="T30" fmla="*/ 23 w 731"/>
              <a:gd name="T31" fmla="*/ 240 h 631"/>
              <a:gd name="T32" fmla="*/ 64 w 731"/>
              <a:gd name="T33" fmla="*/ 181 h 631"/>
              <a:gd name="T34" fmla="*/ 204 w 731"/>
              <a:gd name="T35" fmla="*/ 86 h 631"/>
              <a:gd name="T36" fmla="*/ 436 w 731"/>
              <a:gd name="T37" fmla="*/ 0 h 631"/>
              <a:gd name="T38" fmla="*/ 390 w 731"/>
              <a:gd name="T39" fmla="*/ 9 h 63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731"/>
              <a:gd name="T61" fmla="*/ 0 h 631"/>
              <a:gd name="T62" fmla="*/ 731 w 731"/>
              <a:gd name="T63" fmla="*/ 631 h 631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731" h="631">
                <a:moveTo>
                  <a:pt x="390" y="9"/>
                </a:moveTo>
                <a:cubicBezTo>
                  <a:pt x="512" y="16"/>
                  <a:pt x="516" y="23"/>
                  <a:pt x="603" y="31"/>
                </a:cubicBezTo>
                <a:cubicBezTo>
                  <a:pt x="639" y="54"/>
                  <a:pt x="607" y="51"/>
                  <a:pt x="662" y="59"/>
                </a:cubicBezTo>
                <a:cubicBezTo>
                  <a:pt x="690" y="67"/>
                  <a:pt x="687" y="94"/>
                  <a:pt x="699" y="117"/>
                </a:cubicBezTo>
                <a:cubicBezTo>
                  <a:pt x="703" y="139"/>
                  <a:pt x="709" y="160"/>
                  <a:pt x="717" y="181"/>
                </a:cubicBezTo>
                <a:cubicBezTo>
                  <a:pt x="723" y="232"/>
                  <a:pt x="731" y="286"/>
                  <a:pt x="712" y="335"/>
                </a:cubicBezTo>
                <a:cubicBezTo>
                  <a:pt x="706" y="369"/>
                  <a:pt x="714" y="402"/>
                  <a:pt x="721" y="435"/>
                </a:cubicBezTo>
                <a:cubicBezTo>
                  <a:pt x="717" y="496"/>
                  <a:pt x="724" y="510"/>
                  <a:pt x="667" y="526"/>
                </a:cubicBezTo>
                <a:cubicBezTo>
                  <a:pt x="618" y="557"/>
                  <a:pt x="555" y="577"/>
                  <a:pt x="499" y="589"/>
                </a:cubicBezTo>
                <a:cubicBezTo>
                  <a:pt x="449" y="614"/>
                  <a:pt x="394" y="620"/>
                  <a:pt x="340" y="630"/>
                </a:cubicBezTo>
                <a:cubicBezTo>
                  <a:pt x="308" y="627"/>
                  <a:pt x="275" y="631"/>
                  <a:pt x="245" y="621"/>
                </a:cubicBezTo>
                <a:cubicBezTo>
                  <a:pt x="235" y="618"/>
                  <a:pt x="237" y="599"/>
                  <a:pt x="227" y="594"/>
                </a:cubicBezTo>
                <a:cubicBezTo>
                  <a:pt x="170" y="566"/>
                  <a:pt x="130" y="518"/>
                  <a:pt x="73" y="489"/>
                </a:cubicBezTo>
                <a:cubicBezTo>
                  <a:pt x="60" y="455"/>
                  <a:pt x="30" y="429"/>
                  <a:pt x="18" y="394"/>
                </a:cubicBezTo>
                <a:cubicBezTo>
                  <a:pt x="14" y="370"/>
                  <a:pt x="9" y="349"/>
                  <a:pt x="0" y="326"/>
                </a:cubicBezTo>
                <a:cubicBezTo>
                  <a:pt x="6" y="297"/>
                  <a:pt x="13" y="268"/>
                  <a:pt x="23" y="240"/>
                </a:cubicBezTo>
                <a:cubicBezTo>
                  <a:pt x="27" y="206"/>
                  <a:pt x="30" y="191"/>
                  <a:pt x="64" y="181"/>
                </a:cubicBezTo>
                <a:cubicBezTo>
                  <a:pt x="104" y="138"/>
                  <a:pt x="155" y="115"/>
                  <a:pt x="204" y="86"/>
                </a:cubicBezTo>
                <a:cubicBezTo>
                  <a:pt x="280" y="41"/>
                  <a:pt x="345" y="0"/>
                  <a:pt x="436" y="0"/>
                </a:cubicBezTo>
                <a:lnTo>
                  <a:pt x="390" y="9"/>
                </a:lnTo>
                <a:close/>
              </a:path>
            </a:pathLst>
          </a:custGeom>
          <a:solidFill>
            <a:srgbClr val="FF66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2294" name="Freeform 214"/>
          <p:cNvSpPr>
            <a:spLocks/>
          </p:cNvSpPr>
          <p:nvPr/>
        </p:nvSpPr>
        <p:spPr bwMode="auto">
          <a:xfrm>
            <a:off x="1973263" y="5395913"/>
            <a:ext cx="762000" cy="685800"/>
          </a:xfrm>
          <a:custGeom>
            <a:avLst/>
            <a:gdLst>
              <a:gd name="T0" fmla="*/ 390 w 731"/>
              <a:gd name="T1" fmla="*/ 9 h 631"/>
              <a:gd name="T2" fmla="*/ 603 w 731"/>
              <a:gd name="T3" fmla="*/ 31 h 631"/>
              <a:gd name="T4" fmla="*/ 662 w 731"/>
              <a:gd name="T5" fmla="*/ 59 h 631"/>
              <a:gd name="T6" fmla="*/ 699 w 731"/>
              <a:gd name="T7" fmla="*/ 117 h 631"/>
              <a:gd name="T8" fmla="*/ 717 w 731"/>
              <a:gd name="T9" fmla="*/ 181 h 631"/>
              <a:gd name="T10" fmla="*/ 712 w 731"/>
              <a:gd name="T11" fmla="*/ 335 h 631"/>
              <a:gd name="T12" fmla="*/ 721 w 731"/>
              <a:gd name="T13" fmla="*/ 435 h 631"/>
              <a:gd name="T14" fmla="*/ 667 w 731"/>
              <a:gd name="T15" fmla="*/ 526 h 631"/>
              <a:gd name="T16" fmla="*/ 499 w 731"/>
              <a:gd name="T17" fmla="*/ 589 h 631"/>
              <a:gd name="T18" fmla="*/ 340 w 731"/>
              <a:gd name="T19" fmla="*/ 630 h 631"/>
              <a:gd name="T20" fmla="*/ 245 w 731"/>
              <a:gd name="T21" fmla="*/ 621 h 631"/>
              <a:gd name="T22" fmla="*/ 227 w 731"/>
              <a:gd name="T23" fmla="*/ 594 h 631"/>
              <a:gd name="T24" fmla="*/ 73 w 731"/>
              <a:gd name="T25" fmla="*/ 489 h 631"/>
              <a:gd name="T26" fmla="*/ 18 w 731"/>
              <a:gd name="T27" fmla="*/ 394 h 631"/>
              <a:gd name="T28" fmla="*/ 0 w 731"/>
              <a:gd name="T29" fmla="*/ 326 h 631"/>
              <a:gd name="T30" fmla="*/ 23 w 731"/>
              <a:gd name="T31" fmla="*/ 240 h 631"/>
              <a:gd name="T32" fmla="*/ 64 w 731"/>
              <a:gd name="T33" fmla="*/ 181 h 631"/>
              <a:gd name="T34" fmla="*/ 204 w 731"/>
              <a:gd name="T35" fmla="*/ 86 h 631"/>
              <a:gd name="T36" fmla="*/ 436 w 731"/>
              <a:gd name="T37" fmla="*/ 0 h 631"/>
              <a:gd name="T38" fmla="*/ 390 w 731"/>
              <a:gd name="T39" fmla="*/ 9 h 63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731"/>
              <a:gd name="T61" fmla="*/ 0 h 631"/>
              <a:gd name="T62" fmla="*/ 731 w 731"/>
              <a:gd name="T63" fmla="*/ 631 h 631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731" h="631">
                <a:moveTo>
                  <a:pt x="390" y="9"/>
                </a:moveTo>
                <a:cubicBezTo>
                  <a:pt x="512" y="16"/>
                  <a:pt x="516" y="23"/>
                  <a:pt x="603" y="31"/>
                </a:cubicBezTo>
                <a:cubicBezTo>
                  <a:pt x="639" y="54"/>
                  <a:pt x="607" y="51"/>
                  <a:pt x="662" y="59"/>
                </a:cubicBezTo>
                <a:cubicBezTo>
                  <a:pt x="690" y="67"/>
                  <a:pt x="687" y="94"/>
                  <a:pt x="699" y="117"/>
                </a:cubicBezTo>
                <a:cubicBezTo>
                  <a:pt x="703" y="139"/>
                  <a:pt x="709" y="160"/>
                  <a:pt x="717" y="181"/>
                </a:cubicBezTo>
                <a:cubicBezTo>
                  <a:pt x="723" y="232"/>
                  <a:pt x="731" y="286"/>
                  <a:pt x="712" y="335"/>
                </a:cubicBezTo>
                <a:cubicBezTo>
                  <a:pt x="706" y="369"/>
                  <a:pt x="714" y="402"/>
                  <a:pt x="721" y="435"/>
                </a:cubicBezTo>
                <a:cubicBezTo>
                  <a:pt x="717" y="496"/>
                  <a:pt x="724" y="510"/>
                  <a:pt x="667" y="526"/>
                </a:cubicBezTo>
                <a:cubicBezTo>
                  <a:pt x="618" y="557"/>
                  <a:pt x="555" y="577"/>
                  <a:pt x="499" y="589"/>
                </a:cubicBezTo>
                <a:cubicBezTo>
                  <a:pt x="449" y="614"/>
                  <a:pt x="394" y="620"/>
                  <a:pt x="340" y="630"/>
                </a:cubicBezTo>
                <a:cubicBezTo>
                  <a:pt x="308" y="627"/>
                  <a:pt x="275" y="631"/>
                  <a:pt x="245" y="621"/>
                </a:cubicBezTo>
                <a:cubicBezTo>
                  <a:pt x="235" y="618"/>
                  <a:pt x="237" y="599"/>
                  <a:pt x="227" y="594"/>
                </a:cubicBezTo>
                <a:cubicBezTo>
                  <a:pt x="170" y="566"/>
                  <a:pt x="130" y="518"/>
                  <a:pt x="73" y="489"/>
                </a:cubicBezTo>
                <a:cubicBezTo>
                  <a:pt x="60" y="455"/>
                  <a:pt x="30" y="429"/>
                  <a:pt x="18" y="394"/>
                </a:cubicBezTo>
                <a:cubicBezTo>
                  <a:pt x="14" y="370"/>
                  <a:pt x="9" y="349"/>
                  <a:pt x="0" y="326"/>
                </a:cubicBezTo>
                <a:cubicBezTo>
                  <a:pt x="6" y="297"/>
                  <a:pt x="13" y="268"/>
                  <a:pt x="23" y="240"/>
                </a:cubicBezTo>
                <a:cubicBezTo>
                  <a:pt x="27" y="206"/>
                  <a:pt x="30" y="191"/>
                  <a:pt x="64" y="181"/>
                </a:cubicBezTo>
                <a:cubicBezTo>
                  <a:pt x="104" y="138"/>
                  <a:pt x="155" y="115"/>
                  <a:pt x="204" y="86"/>
                </a:cubicBezTo>
                <a:cubicBezTo>
                  <a:pt x="280" y="41"/>
                  <a:pt x="345" y="0"/>
                  <a:pt x="436" y="0"/>
                </a:cubicBezTo>
                <a:lnTo>
                  <a:pt x="390" y="9"/>
                </a:lnTo>
                <a:close/>
              </a:path>
            </a:pathLst>
          </a:custGeom>
          <a:solidFill>
            <a:srgbClr val="FF66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2295" name="Oval 215"/>
          <p:cNvSpPr>
            <a:spLocks noChangeArrowheads="1"/>
          </p:cNvSpPr>
          <p:nvPr/>
        </p:nvSpPr>
        <p:spPr bwMode="auto">
          <a:xfrm>
            <a:off x="2128838" y="5607050"/>
            <a:ext cx="244475" cy="24447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/>
              <a:t>S</a:t>
            </a:r>
            <a:r>
              <a:rPr lang="en-US" altLang="en-US" sz="1400" baseline="-25000"/>
              <a:t>2</a:t>
            </a:r>
          </a:p>
        </p:txBody>
      </p:sp>
      <p:sp>
        <p:nvSpPr>
          <p:cNvPr id="302296" name="Text Box 216"/>
          <p:cNvSpPr txBox="1">
            <a:spLocks noChangeArrowheads="1"/>
          </p:cNvSpPr>
          <p:nvPr/>
        </p:nvSpPr>
        <p:spPr bwMode="auto">
          <a:xfrm>
            <a:off x="1143000" y="6248400"/>
            <a:ext cx="2365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Placement A={S</a:t>
            </a:r>
            <a:r>
              <a:rPr lang="en-US" altLang="en-US" baseline="-25000"/>
              <a:t>1</a:t>
            </a:r>
            <a:r>
              <a:rPr lang="en-US" altLang="en-US"/>
              <a:t>, S</a:t>
            </a:r>
            <a:r>
              <a:rPr lang="en-US" altLang="en-US" baseline="-25000"/>
              <a:t>2</a:t>
            </a:r>
            <a:r>
              <a:rPr lang="en-US" altLang="en-US"/>
              <a:t>}</a:t>
            </a:r>
          </a:p>
        </p:txBody>
      </p:sp>
      <p:sp>
        <p:nvSpPr>
          <p:cNvPr id="302297" name="Oval 217"/>
          <p:cNvSpPr>
            <a:spLocks noChangeArrowheads="1"/>
          </p:cNvSpPr>
          <p:nvPr/>
        </p:nvSpPr>
        <p:spPr bwMode="auto">
          <a:xfrm>
            <a:off x="4343400" y="4572000"/>
            <a:ext cx="244475" cy="24447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/>
              <a:t>S’</a:t>
            </a:r>
            <a:endParaRPr lang="en-US" altLang="en-US" sz="1400" baseline="-25000"/>
          </a:p>
        </p:txBody>
      </p:sp>
      <p:sp>
        <p:nvSpPr>
          <p:cNvPr id="302298" name="Text Box 218"/>
          <p:cNvSpPr txBox="1">
            <a:spLocks noChangeArrowheads="1"/>
          </p:cNvSpPr>
          <p:nvPr/>
        </p:nvSpPr>
        <p:spPr bwMode="auto">
          <a:xfrm>
            <a:off x="3733800" y="4191000"/>
            <a:ext cx="145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New sensor:</a:t>
            </a:r>
          </a:p>
        </p:txBody>
      </p:sp>
      <p:sp>
        <p:nvSpPr>
          <p:cNvPr id="302299" name="Freeform 219"/>
          <p:cNvSpPr>
            <a:spLocks/>
          </p:cNvSpPr>
          <p:nvPr/>
        </p:nvSpPr>
        <p:spPr bwMode="auto">
          <a:xfrm>
            <a:off x="1828800" y="4419600"/>
            <a:ext cx="1143000" cy="914400"/>
          </a:xfrm>
          <a:custGeom>
            <a:avLst/>
            <a:gdLst>
              <a:gd name="T0" fmla="*/ 390 w 731"/>
              <a:gd name="T1" fmla="*/ 9 h 631"/>
              <a:gd name="T2" fmla="*/ 603 w 731"/>
              <a:gd name="T3" fmla="*/ 31 h 631"/>
              <a:gd name="T4" fmla="*/ 662 w 731"/>
              <a:gd name="T5" fmla="*/ 59 h 631"/>
              <a:gd name="T6" fmla="*/ 699 w 731"/>
              <a:gd name="T7" fmla="*/ 117 h 631"/>
              <a:gd name="T8" fmla="*/ 717 w 731"/>
              <a:gd name="T9" fmla="*/ 181 h 631"/>
              <a:gd name="T10" fmla="*/ 712 w 731"/>
              <a:gd name="T11" fmla="*/ 335 h 631"/>
              <a:gd name="T12" fmla="*/ 721 w 731"/>
              <a:gd name="T13" fmla="*/ 435 h 631"/>
              <a:gd name="T14" fmla="*/ 667 w 731"/>
              <a:gd name="T15" fmla="*/ 526 h 631"/>
              <a:gd name="T16" fmla="*/ 499 w 731"/>
              <a:gd name="T17" fmla="*/ 589 h 631"/>
              <a:gd name="T18" fmla="*/ 340 w 731"/>
              <a:gd name="T19" fmla="*/ 630 h 631"/>
              <a:gd name="T20" fmla="*/ 245 w 731"/>
              <a:gd name="T21" fmla="*/ 621 h 631"/>
              <a:gd name="T22" fmla="*/ 227 w 731"/>
              <a:gd name="T23" fmla="*/ 594 h 631"/>
              <a:gd name="T24" fmla="*/ 73 w 731"/>
              <a:gd name="T25" fmla="*/ 489 h 631"/>
              <a:gd name="T26" fmla="*/ 18 w 731"/>
              <a:gd name="T27" fmla="*/ 394 h 631"/>
              <a:gd name="T28" fmla="*/ 0 w 731"/>
              <a:gd name="T29" fmla="*/ 326 h 631"/>
              <a:gd name="T30" fmla="*/ 23 w 731"/>
              <a:gd name="T31" fmla="*/ 240 h 631"/>
              <a:gd name="T32" fmla="*/ 64 w 731"/>
              <a:gd name="T33" fmla="*/ 181 h 631"/>
              <a:gd name="T34" fmla="*/ 204 w 731"/>
              <a:gd name="T35" fmla="*/ 86 h 631"/>
              <a:gd name="T36" fmla="*/ 436 w 731"/>
              <a:gd name="T37" fmla="*/ 0 h 631"/>
              <a:gd name="T38" fmla="*/ 390 w 731"/>
              <a:gd name="T39" fmla="*/ 9 h 63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731"/>
              <a:gd name="T61" fmla="*/ 0 h 631"/>
              <a:gd name="T62" fmla="*/ 731 w 731"/>
              <a:gd name="T63" fmla="*/ 631 h 631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731" h="631">
                <a:moveTo>
                  <a:pt x="390" y="9"/>
                </a:moveTo>
                <a:cubicBezTo>
                  <a:pt x="512" y="16"/>
                  <a:pt x="516" y="23"/>
                  <a:pt x="603" y="31"/>
                </a:cubicBezTo>
                <a:cubicBezTo>
                  <a:pt x="639" y="54"/>
                  <a:pt x="607" y="51"/>
                  <a:pt x="662" y="59"/>
                </a:cubicBezTo>
                <a:cubicBezTo>
                  <a:pt x="690" y="67"/>
                  <a:pt x="687" y="94"/>
                  <a:pt x="699" y="117"/>
                </a:cubicBezTo>
                <a:cubicBezTo>
                  <a:pt x="703" y="139"/>
                  <a:pt x="709" y="160"/>
                  <a:pt x="717" y="181"/>
                </a:cubicBezTo>
                <a:cubicBezTo>
                  <a:pt x="723" y="232"/>
                  <a:pt x="731" y="286"/>
                  <a:pt x="712" y="335"/>
                </a:cubicBezTo>
                <a:cubicBezTo>
                  <a:pt x="706" y="369"/>
                  <a:pt x="714" y="402"/>
                  <a:pt x="721" y="435"/>
                </a:cubicBezTo>
                <a:cubicBezTo>
                  <a:pt x="717" y="496"/>
                  <a:pt x="724" y="510"/>
                  <a:pt x="667" y="526"/>
                </a:cubicBezTo>
                <a:cubicBezTo>
                  <a:pt x="618" y="557"/>
                  <a:pt x="555" y="577"/>
                  <a:pt x="499" y="589"/>
                </a:cubicBezTo>
                <a:cubicBezTo>
                  <a:pt x="449" y="614"/>
                  <a:pt x="394" y="620"/>
                  <a:pt x="340" y="630"/>
                </a:cubicBezTo>
                <a:cubicBezTo>
                  <a:pt x="308" y="627"/>
                  <a:pt x="275" y="631"/>
                  <a:pt x="245" y="621"/>
                </a:cubicBezTo>
                <a:cubicBezTo>
                  <a:pt x="235" y="618"/>
                  <a:pt x="237" y="599"/>
                  <a:pt x="227" y="594"/>
                </a:cubicBezTo>
                <a:cubicBezTo>
                  <a:pt x="170" y="566"/>
                  <a:pt x="130" y="518"/>
                  <a:pt x="73" y="489"/>
                </a:cubicBezTo>
                <a:cubicBezTo>
                  <a:pt x="60" y="455"/>
                  <a:pt x="30" y="429"/>
                  <a:pt x="18" y="394"/>
                </a:cubicBezTo>
                <a:cubicBezTo>
                  <a:pt x="14" y="370"/>
                  <a:pt x="9" y="349"/>
                  <a:pt x="0" y="326"/>
                </a:cubicBezTo>
                <a:cubicBezTo>
                  <a:pt x="6" y="297"/>
                  <a:pt x="13" y="268"/>
                  <a:pt x="23" y="240"/>
                </a:cubicBezTo>
                <a:cubicBezTo>
                  <a:pt x="27" y="206"/>
                  <a:pt x="30" y="191"/>
                  <a:pt x="64" y="181"/>
                </a:cubicBezTo>
                <a:cubicBezTo>
                  <a:pt x="104" y="138"/>
                  <a:pt x="155" y="115"/>
                  <a:pt x="204" y="86"/>
                </a:cubicBezTo>
                <a:cubicBezTo>
                  <a:pt x="280" y="41"/>
                  <a:pt x="345" y="0"/>
                  <a:pt x="436" y="0"/>
                </a:cubicBezTo>
                <a:lnTo>
                  <a:pt x="390" y="9"/>
                </a:lnTo>
                <a:close/>
              </a:path>
            </a:pathLst>
          </a:custGeom>
          <a:solidFill>
            <a:srgbClr val="FF6600">
              <a:alpha val="39999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2300" name="Text Box 220"/>
          <p:cNvSpPr txBox="1">
            <a:spLocks noChangeArrowheads="1"/>
          </p:cNvSpPr>
          <p:nvPr/>
        </p:nvSpPr>
        <p:spPr bwMode="auto">
          <a:xfrm>
            <a:off x="1295400" y="4953000"/>
            <a:ext cx="2284413" cy="404813"/>
          </a:xfrm>
          <a:prstGeom prst="rect">
            <a:avLst/>
          </a:prstGeom>
          <a:solidFill>
            <a:srgbClr val="FFCC66"/>
          </a:solidFill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Adding S’</a:t>
            </a:r>
            <a:r>
              <a:rPr lang="en-US" altLang="en-US" baseline="-25000"/>
              <a:t> </a:t>
            </a:r>
            <a:r>
              <a:rPr lang="en-US" altLang="en-US"/>
              <a:t>helps a lot</a:t>
            </a:r>
          </a:p>
        </p:txBody>
      </p:sp>
      <p:sp>
        <p:nvSpPr>
          <p:cNvPr id="302301" name="Oval 221"/>
          <p:cNvSpPr>
            <a:spLocks noChangeArrowheads="1"/>
          </p:cNvSpPr>
          <p:nvPr/>
        </p:nvSpPr>
        <p:spPr bwMode="auto">
          <a:xfrm>
            <a:off x="7086600" y="4953000"/>
            <a:ext cx="244475" cy="24447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/>
              <a:t>S</a:t>
            </a:r>
            <a:r>
              <a:rPr lang="en-US" altLang="en-US" sz="1400" baseline="-25000"/>
              <a:t>2</a:t>
            </a:r>
          </a:p>
        </p:txBody>
      </p:sp>
      <p:sp>
        <p:nvSpPr>
          <p:cNvPr id="302302" name="Oval 222"/>
          <p:cNvSpPr>
            <a:spLocks noChangeArrowheads="1"/>
          </p:cNvSpPr>
          <p:nvPr/>
        </p:nvSpPr>
        <p:spPr bwMode="auto">
          <a:xfrm>
            <a:off x="6553200" y="5791200"/>
            <a:ext cx="244475" cy="24447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/>
              <a:t>S</a:t>
            </a:r>
            <a:r>
              <a:rPr lang="en-US" altLang="en-US" sz="1400" baseline="-25000"/>
              <a:t>4</a:t>
            </a:r>
          </a:p>
        </p:txBody>
      </p:sp>
      <p:sp>
        <p:nvSpPr>
          <p:cNvPr id="302303" name="Oval 223"/>
          <p:cNvSpPr>
            <a:spLocks noChangeArrowheads="1"/>
          </p:cNvSpPr>
          <p:nvPr/>
        </p:nvSpPr>
        <p:spPr bwMode="auto">
          <a:xfrm>
            <a:off x="6415088" y="4410075"/>
            <a:ext cx="244475" cy="24447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/>
              <a:t>S</a:t>
            </a:r>
            <a:r>
              <a:rPr lang="en-US" altLang="en-US" sz="1400" baseline="-25000"/>
              <a:t>1</a:t>
            </a:r>
          </a:p>
        </p:txBody>
      </p:sp>
      <p:sp>
        <p:nvSpPr>
          <p:cNvPr id="302304" name="Oval 224"/>
          <p:cNvSpPr>
            <a:spLocks noChangeArrowheads="1"/>
          </p:cNvSpPr>
          <p:nvPr/>
        </p:nvSpPr>
        <p:spPr bwMode="auto">
          <a:xfrm>
            <a:off x="6410325" y="4975225"/>
            <a:ext cx="244475" cy="24447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/>
              <a:t>S</a:t>
            </a:r>
            <a:r>
              <a:rPr lang="en-US" altLang="en-US" sz="1400" baseline="-25000"/>
              <a:t>3</a:t>
            </a:r>
          </a:p>
        </p:txBody>
      </p:sp>
      <p:sp>
        <p:nvSpPr>
          <p:cNvPr id="302305" name="Text Box 225"/>
          <p:cNvSpPr txBox="1">
            <a:spLocks noChangeArrowheads="1"/>
          </p:cNvSpPr>
          <p:nvPr/>
        </p:nvSpPr>
        <p:spPr bwMode="auto">
          <a:xfrm>
            <a:off x="5213350" y="6338888"/>
            <a:ext cx="3092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Placement A={S</a:t>
            </a:r>
            <a:r>
              <a:rPr lang="en-US" altLang="en-US" baseline="-25000"/>
              <a:t>1</a:t>
            </a:r>
            <a:r>
              <a:rPr lang="en-US" altLang="en-US"/>
              <a:t>, S</a:t>
            </a:r>
            <a:r>
              <a:rPr lang="en-US" altLang="en-US" baseline="-25000"/>
              <a:t>2</a:t>
            </a:r>
            <a:r>
              <a:rPr lang="en-US" altLang="en-US"/>
              <a:t>, S</a:t>
            </a:r>
            <a:r>
              <a:rPr lang="en-US" altLang="en-US" baseline="-25000"/>
              <a:t>3</a:t>
            </a:r>
            <a:r>
              <a:rPr lang="en-US" altLang="en-US"/>
              <a:t>, S</a:t>
            </a:r>
            <a:r>
              <a:rPr lang="en-US" altLang="en-US" baseline="-25000"/>
              <a:t>4</a:t>
            </a:r>
            <a:r>
              <a:rPr lang="en-US" altLang="en-US"/>
              <a:t>}</a:t>
            </a:r>
          </a:p>
        </p:txBody>
      </p:sp>
      <p:sp>
        <p:nvSpPr>
          <p:cNvPr id="302306" name="Oval 226"/>
          <p:cNvSpPr>
            <a:spLocks noChangeArrowheads="1"/>
          </p:cNvSpPr>
          <p:nvPr/>
        </p:nvSpPr>
        <p:spPr bwMode="auto">
          <a:xfrm>
            <a:off x="4343400" y="4572000"/>
            <a:ext cx="244475" cy="244475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400"/>
              <a:t>S’</a:t>
            </a:r>
            <a:endParaRPr lang="en-US" altLang="en-US" sz="1400" baseline="-25000"/>
          </a:p>
        </p:txBody>
      </p:sp>
      <p:sp>
        <p:nvSpPr>
          <p:cNvPr id="302307" name="Text Box 227"/>
          <p:cNvSpPr txBox="1">
            <a:spLocks noChangeArrowheads="1"/>
          </p:cNvSpPr>
          <p:nvPr/>
        </p:nvSpPr>
        <p:spPr bwMode="auto">
          <a:xfrm>
            <a:off x="5943600" y="4800600"/>
            <a:ext cx="1828800" cy="679450"/>
          </a:xfrm>
          <a:prstGeom prst="rect">
            <a:avLst/>
          </a:prstGeom>
          <a:solidFill>
            <a:srgbClr val="FFCC66"/>
          </a:solidFill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/>
              <a:t>Adding S’</a:t>
            </a:r>
            <a:r>
              <a:rPr lang="en-US" altLang="en-US" baseline="-25000"/>
              <a:t> </a:t>
            </a:r>
            <a:r>
              <a:rPr lang="en-US" altLang="en-US"/>
              <a:t>helps very little</a:t>
            </a:r>
          </a:p>
        </p:txBody>
      </p:sp>
      <p:sp>
        <p:nvSpPr>
          <p:cNvPr id="77846" name="Footer Placeholder 23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77847" name="Slide Number Placeholder 23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D8CC4F13-E56E-4312-AD07-96B3F64EE51A}" type="slidenum">
              <a:rPr lang="en-US" altLang="en-US"/>
              <a:pPr/>
              <a:t>73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91485E-6 L -0.21962 0.01874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02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0" y="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9352E-6 L 0.26163 0.03772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302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00" y="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292" grpId="0" animBg="1"/>
      <p:bldP spid="302293" grpId="0" animBg="1"/>
      <p:bldP spid="302294" grpId="0" animBg="1"/>
      <p:bldP spid="302295" grpId="0" animBg="1"/>
      <p:bldP spid="302296" grpId="0"/>
      <p:bldP spid="302297" grpId="0" animBg="1"/>
      <p:bldP spid="302297" grpId="1" animBg="1"/>
      <p:bldP spid="302298" grpId="0"/>
      <p:bldP spid="302299" grpId="0" animBg="1"/>
      <p:bldP spid="302300" grpId="0" animBg="1"/>
      <p:bldP spid="302301" grpId="0" animBg="1"/>
      <p:bldP spid="302302" grpId="0" animBg="1"/>
      <p:bldP spid="302303" grpId="0" animBg="1"/>
      <p:bldP spid="302304" grpId="0" animBg="1"/>
      <p:bldP spid="302305" grpId="0"/>
      <p:bldP spid="302306" grpId="0" animBg="1"/>
      <p:bldP spid="302306" grpId="1" animBg="1"/>
      <p:bldP spid="30230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altLang="en-US" smtClean="0"/>
              <a:t>Reward Functions: Submodularity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524000"/>
            <a:ext cx="8382000" cy="4876800"/>
          </a:xfrm>
        </p:spPr>
        <p:txBody>
          <a:bodyPr/>
          <a:lstStyle/>
          <a:p>
            <a:r>
              <a:rPr lang="en-US" altLang="en-US" smtClean="0"/>
              <a:t>For all placement                        it holds</a:t>
            </a:r>
          </a:p>
          <a:p>
            <a:pPr lvl="2"/>
            <a:endParaRPr lang="en-US" altLang="en-US" sz="2800" smtClean="0"/>
          </a:p>
          <a:p>
            <a:pPr lvl="2"/>
            <a:endParaRPr lang="en-US" altLang="en-US" smtClean="0"/>
          </a:p>
          <a:p>
            <a:pPr lvl="4"/>
            <a:endParaRPr lang="en-US" altLang="en-US" smtClean="0"/>
          </a:p>
          <a:p>
            <a:r>
              <a:rPr lang="en-US" altLang="en-US" smtClean="0"/>
              <a:t>Similar argument as in influence maximization:</a:t>
            </a:r>
          </a:p>
          <a:p>
            <a:pPr lvl="1"/>
            <a:r>
              <a:rPr lang="en-US" altLang="en-US" smtClean="0"/>
              <a:t>Linear combinations of submodular functions are submodular:</a:t>
            </a:r>
          </a:p>
          <a:p>
            <a:pPr lvl="1"/>
            <a:r>
              <a:rPr lang="en-US" altLang="en-US" smtClean="0"/>
              <a:t>Individual functions</a:t>
            </a:r>
            <a:r>
              <a:rPr lang="en-US" altLang="en-US" i="1" smtClean="0"/>
              <a:t> 				        R</a:t>
            </a:r>
            <a:r>
              <a:rPr lang="en-US" altLang="en-US" i="1" baseline="-25000" smtClean="0"/>
              <a:t>i</a:t>
            </a:r>
            <a:r>
              <a:rPr lang="en-US" altLang="en-US" smtClean="0"/>
              <a:t> are submodular: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en-US" altLang="en-US" smtClean="0"/>
              <a:t>Size of the union of sets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524000"/>
            <a:ext cx="1905000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7924800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Brace 7"/>
          <p:cNvSpPr/>
          <p:nvPr/>
        </p:nvSpPr>
        <p:spPr>
          <a:xfrm rot="5400000">
            <a:off x="2362200" y="854075"/>
            <a:ext cx="304800" cy="3657600"/>
          </a:xfrm>
          <a:prstGeom prst="rightBrace">
            <a:avLst>
              <a:gd name="adj1" fmla="val 40248"/>
              <a:gd name="adj2" fmla="val 50473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/>
          </a:p>
        </p:txBody>
      </p:sp>
      <p:sp>
        <p:nvSpPr>
          <p:cNvPr id="9" name="TextBox 8"/>
          <p:cNvSpPr txBox="1"/>
          <p:nvPr/>
        </p:nvSpPr>
        <p:spPr>
          <a:xfrm>
            <a:off x="838200" y="2751138"/>
            <a:ext cx="3200400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j-lt"/>
                <a:cs typeface="+mn-cs"/>
              </a:rPr>
              <a:t>Benefit of adding a sensor to a small placement</a:t>
            </a:r>
            <a:endParaRPr lang="en-US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6705600" y="922338"/>
            <a:ext cx="304800" cy="3505200"/>
          </a:xfrm>
          <a:prstGeom prst="rightBrace">
            <a:avLst>
              <a:gd name="adj1" fmla="val 40248"/>
              <a:gd name="adj2" fmla="val 50473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/>
          </a:p>
        </p:txBody>
      </p:sp>
      <p:sp>
        <p:nvSpPr>
          <p:cNvPr id="11" name="TextBox 10"/>
          <p:cNvSpPr txBox="1"/>
          <p:nvPr/>
        </p:nvSpPr>
        <p:spPr>
          <a:xfrm>
            <a:off x="5181600" y="2743200"/>
            <a:ext cx="32004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latin typeface="+mj-lt"/>
                <a:cs typeface="+mn-cs"/>
              </a:rPr>
              <a:t>Benefit of adding a sensor to a large placement</a:t>
            </a:r>
            <a:endParaRPr lang="en-US" i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8858" name="Picture 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495800"/>
            <a:ext cx="35814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>
          <a:xfrm>
            <a:off x="5446713" y="5600700"/>
            <a:ext cx="1236662" cy="800100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446713" y="6000750"/>
            <a:ext cx="1382712" cy="857250"/>
          </a:xfrm>
          <a:prstGeom prst="ellipse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46813" y="5600700"/>
            <a:ext cx="1165225" cy="1104900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929438" y="5886450"/>
            <a:ext cx="1165225" cy="97155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51663" y="5467350"/>
            <a:ext cx="1092200" cy="628650"/>
          </a:xfrm>
          <a:prstGeom prst="ellipse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180263" y="5486400"/>
            <a:ext cx="1524000" cy="1295400"/>
          </a:xfrm>
          <a:prstGeom prst="ellipse">
            <a:avLst/>
          </a:prstGeom>
          <a:solidFill>
            <a:schemeClr val="accent3">
              <a:alpha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Left-Right Arrow 18"/>
          <p:cNvSpPr/>
          <p:nvPr/>
        </p:nvSpPr>
        <p:spPr>
          <a:xfrm flipV="1">
            <a:off x="5351463" y="5410200"/>
            <a:ext cx="1905000" cy="92075"/>
          </a:xfrm>
          <a:prstGeom prst="leftRightArrow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Left-Right Arrow 19"/>
          <p:cNvSpPr/>
          <p:nvPr/>
        </p:nvSpPr>
        <p:spPr>
          <a:xfrm>
            <a:off x="5294313" y="5105400"/>
            <a:ext cx="2647950" cy="92075"/>
          </a:xfrm>
          <a:prstGeom prst="leftRight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8867" name="TextBox 20"/>
          <p:cNvSpPr txBox="1">
            <a:spLocks noChangeArrowheads="1"/>
          </p:cNvSpPr>
          <p:nvPr/>
        </p:nvSpPr>
        <p:spPr bwMode="auto">
          <a:xfrm>
            <a:off x="4989513" y="5181600"/>
            <a:ext cx="4206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/>
              <a:t>A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970463" y="4876800"/>
            <a:ext cx="4079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/>
              <a:t>B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723313" y="5816600"/>
            <a:ext cx="3444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200"/>
              <a:t>s</a:t>
            </a:r>
          </a:p>
        </p:txBody>
      </p:sp>
      <p:sp>
        <p:nvSpPr>
          <p:cNvPr id="78870" name="Footer Placeholder 2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78871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2371718E-1F2F-4C00-A3B0-370F9D18DF9F}" type="slidenum">
              <a:rPr lang="en-US" altLang="en-US"/>
              <a:pPr/>
              <a:t>74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22" grpId="0"/>
      <p:bldP spid="2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altLang="en-US" smtClean="0"/>
              <a:t>Reward Functions are Submodular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Objective functions from Battle of Water Sensor Networks competition [Ostfeld et al]: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/>
              <a:t>1) Time to detection (DT)</a:t>
            </a:r>
          </a:p>
          <a:p>
            <a:pPr lvl="2">
              <a:lnSpc>
                <a:spcPct val="90000"/>
              </a:lnSpc>
            </a:pPr>
            <a:r>
              <a:rPr lang="en-US" altLang="en-US" sz="2000" smtClean="0"/>
              <a:t>How long does it take to detect a contamination?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/>
              <a:t>2) Detection likelihood (DL)</a:t>
            </a:r>
          </a:p>
          <a:p>
            <a:pPr lvl="2">
              <a:lnSpc>
                <a:spcPct val="90000"/>
              </a:lnSpc>
            </a:pPr>
            <a:r>
              <a:rPr lang="en-US" altLang="en-US" sz="2000" smtClean="0"/>
              <a:t>How many contaminations do we detect?</a:t>
            </a:r>
          </a:p>
          <a:p>
            <a:pPr lvl="1">
              <a:lnSpc>
                <a:spcPct val="90000"/>
              </a:lnSpc>
            </a:pPr>
            <a:r>
              <a:rPr lang="en-US" altLang="en-US" sz="2400" smtClean="0"/>
              <a:t>3) Population affected (PA)</a:t>
            </a:r>
          </a:p>
          <a:p>
            <a:pPr lvl="2">
              <a:lnSpc>
                <a:spcPct val="90000"/>
              </a:lnSpc>
            </a:pPr>
            <a:r>
              <a:rPr lang="en-US" altLang="en-US" sz="2000" smtClean="0"/>
              <a:t>How many people drank contaminated water?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/>
              <a:t>	are all </a:t>
            </a:r>
            <a:r>
              <a:rPr lang="en-US" altLang="en-US" smtClean="0">
                <a:solidFill>
                  <a:srgbClr val="CC0000"/>
                </a:solidFill>
              </a:rPr>
              <a:t>submodular</a:t>
            </a: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</p:txBody>
      </p:sp>
      <p:sp>
        <p:nvSpPr>
          <p:cNvPr id="7987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7987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147D245F-40E7-4254-9B9B-E61250FEF916}" type="slidenum">
              <a:rPr lang="en-US" altLang="en-US"/>
              <a:pPr/>
              <a:t>75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altLang="en-US" smtClean="0"/>
              <a:t>Background: Submodular functions</a:t>
            </a:r>
          </a:p>
        </p:txBody>
      </p:sp>
      <p:sp>
        <p:nvSpPr>
          <p:cNvPr id="24576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352800" y="1524000"/>
            <a:ext cx="5638800" cy="5181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solidFill>
                  <a:srgbClr val="CC0000"/>
                </a:solidFill>
              </a:rPr>
              <a:t>What do we know about optimizing submodular functions?</a:t>
            </a:r>
            <a:endParaRPr lang="en-US" sz="2800" dirty="0">
              <a:solidFill>
                <a:srgbClr val="CC0000"/>
              </a:solidFill>
            </a:endParaRP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z="2800" dirty="0"/>
              <a:t>A </a:t>
            </a:r>
            <a:r>
              <a:rPr lang="en-US" sz="2800" dirty="0" smtClean="0"/>
              <a:t>hill-climbing (</a:t>
            </a:r>
            <a:r>
              <a:rPr lang="en-US" sz="2800" i="1" dirty="0" smtClean="0"/>
              <a:t>i.e.</a:t>
            </a:r>
            <a:r>
              <a:rPr lang="en-US" sz="2800" dirty="0" smtClean="0"/>
              <a:t>, greedy) is </a:t>
            </a:r>
            <a:r>
              <a:rPr lang="en-US" sz="2800" dirty="0"/>
              <a:t>near </a:t>
            </a:r>
            <a:r>
              <a:rPr lang="en-US" sz="2800" dirty="0" smtClean="0"/>
              <a:t>optimal (</a:t>
            </a:r>
            <a:r>
              <a:rPr lang="en-US" sz="2800" i="1" dirty="0" smtClean="0">
                <a:latin typeface="Times New Roman" pitchFamily="18" charset="0"/>
              </a:rPr>
              <a:t>1-1/e</a:t>
            </a:r>
            <a:r>
              <a:rPr lang="en-US" sz="2800" dirty="0" smtClean="0"/>
              <a:t> </a:t>
            </a:r>
            <a:r>
              <a:rPr lang="en-US" sz="2800" dirty="0"/>
              <a:t>(~63%) of </a:t>
            </a:r>
            <a:r>
              <a:rPr lang="en-US" sz="2800" dirty="0" smtClean="0"/>
              <a:t>optimal)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But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1)</a:t>
            </a:r>
            <a:r>
              <a:rPr lang="en-US" sz="2400" dirty="0" smtClean="0"/>
              <a:t> this </a:t>
            </a:r>
            <a:r>
              <a:rPr lang="en-US" sz="2400" dirty="0"/>
              <a:t>only works for </a:t>
            </a:r>
            <a:r>
              <a:rPr lang="en-US" sz="2400" dirty="0">
                <a:solidFill>
                  <a:srgbClr val="CC0000"/>
                </a:solidFill>
              </a:rPr>
              <a:t>unit cost</a:t>
            </a:r>
            <a:r>
              <a:rPr lang="en-US" sz="2400" dirty="0"/>
              <a:t> case (each </a:t>
            </a:r>
            <a:r>
              <a:rPr lang="en-US" sz="2400" dirty="0" smtClean="0"/>
              <a:t>sensor/location </a:t>
            </a:r>
            <a:r>
              <a:rPr lang="en-US" sz="2400" dirty="0"/>
              <a:t>costs the same)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2)</a:t>
            </a:r>
            <a:r>
              <a:rPr lang="en-US" sz="2400" dirty="0" smtClean="0"/>
              <a:t> Hill-climbing algorithm </a:t>
            </a:r>
            <a:r>
              <a:rPr lang="en-US" sz="2400" dirty="0"/>
              <a:t>is </a:t>
            </a:r>
            <a:r>
              <a:rPr lang="en-US" sz="2400" dirty="0" smtClean="0">
                <a:solidFill>
                  <a:srgbClr val="CC0000"/>
                </a:solidFill>
              </a:rPr>
              <a:t>slow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sz="2000" dirty="0" smtClean="0">
                <a:latin typeface="+mj-lt"/>
              </a:rPr>
              <a:t>At each iteration we need to re-evaluate marginal gains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sz="2000" dirty="0" smtClean="0">
                <a:latin typeface="+mj-lt"/>
              </a:rPr>
              <a:t>It scales </a:t>
            </a:r>
            <a:r>
              <a:rPr lang="en-US" sz="2000" dirty="0">
                <a:latin typeface="+mj-lt"/>
              </a:rPr>
              <a:t>as </a:t>
            </a:r>
            <a:r>
              <a:rPr lang="en-US" sz="2000" i="1" dirty="0">
                <a:latin typeface="+mj-lt"/>
              </a:rPr>
              <a:t>O(|V|B)</a:t>
            </a:r>
          </a:p>
        </p:txBody>
      </p:sp>
      <p:sp>
        <p:nvSpPr>
          <p:cNvPr id="80900" name="Line 15"/>
          <p:cNvSpPr>
            <a:spLocks noChangeShapeType="1"/>
          </p:cNvSpPr>
          <p:nvPr/>
        </p:nvSpPr>
        <p:spPr bwMode="auto">
          <a:xfrm flipH="1">
            <a:off x="2209800" y="3063875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1" name="Line 16"/>
          <p:cNvSpPr>
            <a:spLocks noChangeShapeType="1"/>
          </p:cNvSpPr>
          <p:nvPr/>
        </p:nvSpPr>
        <p:spPr bwMode="auto">
          <a:xfrm flipH="1">
            <a:off x="2438400" y="3597275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2" name="Line 17"/>
          <p:cNvSpPr>
            <a:spLocks noChangeShapeType="1"/>
          </p:cNvSpPr>
          <p:nvPr/>
        </p:nvSpPr>
        <p:spPr bwMode="auto">
          <a:xfrm flipH="1">
            <a:off x="2667000" y="30638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3" name="Line 18"/>
          <p:cNvSpPr>
            <a:spLocks noChangeShapeType="1"/>
          </p:cNvSpPr>
          <p:nvPr/>
        </p:nvSpPr>
        <p:spPr bwMode="auto">
          <a:xfrm flipH="1" flipV="1">
            <a:off x="2667000" y="3597275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4" name="Line 19"/>
          <p:cNvSpPr>
            <a:spLocks noChangeShapeType="1"/>
          </p:cNvSpPr>
          <p:nvPr/>
        </p:nvSpPr>
        <p:spPr bwMode="auto">
          <a:xfrm flipH="1" flipV="1">
            <a:off x="2209800" y="3521075"/>
            <a:ext cx="457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5" name="Rectangle 4"/>
          <p:cNvSpPr>
            <a:spLocks noChangeArrowheads="1"/>
          </p:cNvSpPr>
          <p:nvPr/>
        </p:nvSpPr>
        <p:spPr bwMode="auto">
          <a:xfrm>
            <a:off x="854075" y="27432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06" name="Rectangle 5"/>
          <p:cNvSpPr>
            <a:spLocks noChangeArrowheads="1"/>
          </p:cNvSpPr>
          <p:nvPr/>
        </p:nvSpPr>
        <p:spPr bwMode="auto">
          <a:xfrm>
            <a:off x="854075" y="32766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07" name="Rectangle 6"/>
          <p:cNvSpPr>
            <a:spLocks noChangeArrowheads="1"/>
          </p:cNvSpPr>
          <p:nvPr/>
        </p:nvSpPr>
        <p:spPr bwMode="auto">
          <a:xfrm>
            <a:off x="854075" y="38100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08" name="Text Box 7"/>
          <p:cNvSpPr txBox="1">
            <a:spLocks noChangeArrowheads="1"/>
          </p:cNvSpPr>
          <p:nvPr/>
        </p:nvSpPr>
        <p:spPr bwMode="auto">
          <a:xfrm>
            <a:off x="533400" y="2705100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0909" name="Text Box 8"/>
          <p:cNvSpPr txBox="1">
            <a:spLocks noChangeArrowheads="1"/>
          </p:cNvSpPr>
          <p:nvPr/>
        </p:nvSpPr>
        <p:spPr bwMode="auto">
          <a:xfrm>
            <a:off x="542925" y="32781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0910" name="Text Box 9"/>
          <p:cNvSpPr txBox="1">
            <a:spLocks noChangeArrowheads="1"/>
          </p:cNvSpPr>
          <p:nvPr/>
        </p:nvSpPr>
        <p:spPr bwMode="auto">
          <a:xfrm>
            <a:off x="542925" y="3811588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80911" name="Oval 10"/>
          <p:cNvSpPr>
            <a:spLocks noChangeArrowheads="1"/>
          </p:cNvSpPr>
          <p:nvPr/>
        </p:nvSpPr>
        <p:spPr bwMode="auto">
          <a:xfrm>
            <a:off x="2590800" y="2987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12" name="Oval 11"/>
          <p:cNvSpPr>
            <a:spLocks noChangeArrowheads="1"/>
          </p:cNvSpPr>
          <p:nvPr/>
        </p:nvSpPr>
        <p:spPr bwMode="auto">
          <a:xfrm>
            <a:off x="2590800" y="3521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13" name="Oval 12"/>
          <p:cNvSpPr>
            <a:spLocks noChangeArrowheads="1"/>
          </p:cNvSpPr>
          <p:nvPr/>
        </p:nvSpPr>
        <p:spPr bwMode="auto">
          <a:xfrm>
            <a:off x="2133600" y="34448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14" name="Oval 13"/>
          <p:cNvSpPr>
            <a:spLocks noChangeArrowheads="1"/>
          </p:cNvSpPr>
          <p:nvPr/>
        </p:nvSpPr>
        <p:spPr bwMode="auto">
          <a:xfrm>
            <a:off x="2362200" y="40544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15" name="Oval 14"/>
          <p:cNvSpPr>
            <a:spLocks noChangeArrowheads="1"/>
          </p:cNvSpPr>
          <p:nvPr/>
        </p:nvSpPr>
        <p:spPr bwMode="auto">
          <a:xfrm>
            <a:off x="2971800" y="37496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16" name="Text Box 20"/>
          <p:cNvSpPr txBox="1">
            <a:spLocks noChangeArrowheads="1"/>
          </p:cNvSpPr>
          <p:nvPr/>
        </p:nvSpPr>
        <p:spPr bwMode="auto">
          <a:xfrm>
            <a:off x="2727325" y="3294063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0917" name="Text Box 21"/>
          <p:cNvSpPr txBox="1">
            <a:spLocks noChangeArrowheads="1"/>
          </p:cNvSpPr>
          <p:nvPr/>
        </p:nvSpPr>
        <p:spPr bwMode="auto">
          <a:xfrm>
            <a:off x="1905000" y="3141663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0918" name="Text Box 22"/>
          <p:cNvSpPr txBox="1">
            <a:spLocks noChangeArrowheads="1"/>
          </p:cNvSpPr>
          <p:nvPr/>
        </p:nvSpPr>
        <p:spPr bwMode="auto">
          <a:xfrm>
            <a:off x="2057400" y="3979863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80919" name="Rectangle 23"/>
          <p:cNvSpPr>
            <a:spLocks noChangeArrowheads="1"/>
          </p:cNvSpPr>
          <p:nvPr/>
        </p:nvSpPr>
        <p:spPr bwMode="auto">
          <a:xfrm>
            <a:off x="846138" y="43434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20" name="Text Box 24"/>
          <p:cNvSpPr txBox="1">
            <a:spLocks noChangeArrowheads="1"/>
          </p:cNvSpPr>
          <p:nvPr/>
        </p:nvSpPr>
        <p:spPr bwMode="auto">
          <a:xfrm>
            <a:off x="534988" y="43449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80921" name="Text Box 25"/>
          <p:cNvSpPr txBox="1">
            <a:spLocks noChangeArrowheads="1"/>
          </p:cNvSpPr>
          <p:nvPr/>
        </p:nvSpPr>
        <p:spPr bwMode="auto">
          <a:xfrm>
            <a:off x="2605088" y="2670175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45786" name="Rectangle 26"/>
          <p:cNvSpPr>
            <a:spLocks noChangeArrowheads="1"/>
          </p:cNvSpPr>
          <p:nvPr/>
        </p:nvSpPr>
        <p:spPr bwMode="auto">
          <a:xfrm>
            <a:off x="844550" y="4343400"/>
            <a:ext cx="541338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787" name="Rectangle 27"/>
          <p:cNvSpPr>
            <a:spLocks noChangeArrowheads="1"/>
          </p:cNvSpPr>
          <p:nvPr/>
        </p:nvSpPr>
        <p:spPr bwMode="auto">
          <a:xfrm>
            <a:off x="852488" y="2743200"/>
            <a:ext cx="67151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788" name="Rectangle 28"/>
          <p:cNvSpPr>
            <a:spLocks noChangeArrowheads="1"/>
          </p:cNvSpPr>
          <p:nvPr/>
        </p:nvSpPr>
        <p:spPr bwMode="auto">
          <a:xfrm>
            <a:off x="852488" y="3276600"/>
            <a:ext cx="36671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789" name="Rectangle 29"/>
          <p:cNvSpPr>
            <a:spLocks noChangeArrowheads="1"/>
          </p:cNvSpPr>
          <p:nvPr/>
        </p:nvSpPr>
        <p:spPr bwMode="auto">
          <a:xfrm>
            <a:off x="852488" y="3810000"/>
            <a:ext cx="152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26" name="Text Box 30"/>
          <p:cNvSpPr txBox="1">
            <a:spLocks noChangeArrowheads="1"/>
          </p:cNvSpPr>
          <p:nvPr/>
        </p:nvSpPr>
        <p:spPr bwMode="auto">
          <a:xfrm>
            <a:off x="776288" y="2322513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reward</a:t>
            </a:r>
          </a:p>
        </p:txBody>
      </p:sp>
      <p:sp>
        <p:nvSpPr>
          <p:cNvPr id="245791" name="Oval 31"/>
          <p:cNvSpPr>
            <a:spLocks noChangeArrowheads="1"/>
          </p:cNvSpPr>
          <p:nvPr/>
        </p:nvSpPr>
        <p:spPr bwMode="auto">
          <a:xfrm>
            <a:off x="2590800" y="3519488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795" name="Rectangle 35"/>
          <p:cNvSpPr>
            <a:spLocks noChangeArrowheads="1"/>
          </p:cNvSpPr>
          <p:nvPr/>
        </p:nvSpPr>
        <p:spPr bwMode="auto">
          <a:xfrm>
            <a:off x="838200" y="2743200"/>
            <a:ext cx="685800" cy="381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797" name="Oval 37"/>
          <p:cNvSpPr>
            <a:spLocks noChangeArrowheads="1"/>
          </p:cNvSpPr>
          <p:nvPr/>
        </p:nvSpPr>
        <p:spPr bwMode="auto">
          <a:xfrm>
            <a:off x="2133600" y="344170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30" name="Rectangle 38"/>
          <p:cNvSpPr>
            <a:spLocks noChangeArrowheads="1"/>
          </p:cNvSpPr>
          <p:nvPr/>
        </p:nvSpPr>
        <p:spPr bwMode="auto">
          <a:xfrm>
            <a:off x="844550" y="48768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31" name="Text Box 39"/>
          <p:cNvSpPr txBox="1">
            <a:spLocks noChangeArrowheads="1"/>
          </p:cNvSpPr>
          <p:nvPr/>
        </p:nvSpPr>
        <p:spPr bwMode="auto">
          <a:xfrm>
            <a:off x="533400" y="4878388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45800" name="Rectangle 40"/>
          <p:cNvSpPr>
            <a:spLocks noChangeArrowheads="1"/>
          </p:cNvSpPr>
          <p:nvPr/>
        </p:nvSpPr>
        <p:spPr bwMode="auto">
          <a:xfrm>
            <a:off x="842963" y="4876800"/>
            <a:ext cx="300037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33" name="Text Box 42"/>
          <p:cNvSpPr txBox="1">
            <a:spLocks noChangeArrowheads="1"/>
          </p:cNvSpPr>
          <p:nvPr/>
        </p:nvSpPr>
        <p:spPr bwMode="auto">
          <a:xfrm>
            <a:off x="2990850" y="3811588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80934" name="Text Box 43"/>
          <p:cNvSpPr txBox="1">
            <a:spLocks noChangeArrowheads="1"/>
          </p:cNvSpPr>
          <p:nvPr/>
        </p:nvSpPr>
        <p:spPr bwMode="auto">
          <a:xfrm>
            <a:off x="347663" y="1828800"/>
            <a:ext cx="1738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Hill-climbing</a:t>
            </a:r>
          </a:p>
        </p:txBody>
      </p:sp>
      <p:sp>
        <p:nvSpPr>
          <p:cNvPr id="45" name="Rectangle 26"/>
          <p:cNvSpPr>
            <a:spLocks noChangeArrowheads="1"/>
          </p:cNvSpPr>
          <p:nvPr/>
        </p:nvSpPr>
        <p:spPr bwMode="auto">
          <a:xfrm>
            <a:off x="839788" y="4343400"/>
            <a:ext cx="541337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2">
                  <a:lumMod val="20000"/>
                  <a:lumOff val="8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6" name="Rectangle 28"/>
          <p:cNvSpPr>
            <a:spLocks noChangeArrowheads="1"/>
          </p:cNvSpPr>
          <p:nvPr/>
        </p:nvSpPr>
        <p:spPr bwMode="auto">
          <a:xfrm>
            <a:off x="847725" y="3276600"/>
            <a:ext cx="366713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2">
                  <a:lumMod val="20000"/>
                  <a:lumOff val="8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7" name="Rectangle 29"/>
          <p:cNvSpPr>
            <a:spLocks noChangeArrowheads="1"/>
          </p:cNvSpPr>
          <p:nvPr/>
        </p:nvSpPr>
        <p:spPr bwMode="auto">
          <a:xfrm>
            <a:off x="857250" y="3810000"/>
            <a:ext cx="152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2">
                  <a:lumMod val="20000"/>
                  <a:lumOff val="8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48" name="Rectangle 40"/>
          <p:cNvSpPr>
            <a:spLocks noChangeArrowheads="1"/>
          </p:cNvSpPr>
          <p:nvPr/>
        </p:nvSpPr>
        <p:spPr bwMode="auto">
          <a:xfrm>
            <a:off x="838200" y="4876800"/>
            <a:ext cx="300038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2">
                  <a:lumMod val="20000"/>
                  <a:lumOff val="8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45792" name="Rectangle 32"/>
          <p:cNvSpPr>
            <a:spLocks noChangeArrowheads="1"/>
          </p:cNvSpPr>
          <p:nvPr/>
        </p:nvSpPr>
        <p:spPr bwMode="auto">
          <a:xfrm>
            <a:off x="838200" y="4343400"/>
            <a:ext cx="228600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793" name="Rectangle 33"/>
          <p:cNvSpPr>
            <a:spLocks noChangeArrowheads="1"/>
          </p:cNvSpPr>
          <p:nvPr/>
        </p:nvSpPr>
        <p:spPr bwMode="auto">
          <a:xfrm>
            <a:off x="847725" y="3276600"/>
            <a:ext cx="341313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794" name="Rectangle 34"/>
          <p:cNvSpPr>
            <a:spLocks noChangeArrowheads="1"/>
          </p:cNvSpPr>
          <p:nvPr/>
        </p:nvSpPr>
        <p:spPr bwMode="auto">
          <a:xfrm>
            <a:off x="847725" y="3810000"/>
            <a:ext cx="76200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801" name="Rectangle 41"/>
          <p:cNvSpPr>
            <a:spLocks noChangeArrowheads="1"/>
          </p:cNvSpPr>
          <p:nvPr/>
        </p:nvSpPr>
        <p:spPr bwMode="auto">
          <a:xfrm>
            <a:off x="838200" y="4876800"/>
            <a:ext cx="153988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796" name="Rectangle 36"/>
          <p:cNvSpPr>
            <a:spLocks noChangeArrowheads="1"/>
          </p:cNvSpPr>
          <p:nvPr/>
        </p:nvSpPr>
        <p:spPr bwMode="auto">
          <a:xfrm>
            <a:off x="831850" y="3276600"/>
            <a:ext cx="358775" cy="381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44" name="TextBox 48"/>
          <p:cNvSpPr txBox="1">
            <a:spLocks noChangeArrowheads="1"/>
          </p:cNvSpPr>
          <p:nvPr/>
        </p:nvSpPr>
        <p:spPr bwMode="auto">
          <a:xfrm>
            <a:off x="152400" y="5638800"/>
            <a:ext cx="297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/>
              <a:t>Add sensor with highest marginal gain</a:t>
            </a:r>
          </a:p>
        </p:txBody>
      </p:sp>
      <p:sp>
        <p:nvSpPr>
          <p:cNvPr id="80945" name="Footer Placeholder 5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80946" name="Slide Number Placeholder 5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A2AD904F-34F4-4438-AA86-9126A3107AC4}" type="slidenum">
              <a:rPr lang="en-US" altLang="en-US"/>
              <a:pPr/>
              <a:t>76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3" grpId="0" build="p"/>
      <p:bldP spid="245786" grpId="0" animBg="1"/>
      <p:bldP spid="245787" grpId="0" animBg="1"/>
      <p:bldP spid="245788" grpId="0" animBg="1"/>
      <p:bldP spid="245789" grpId="0" animBg="1"/>
      <p:bldP spid="245791" grpId="0" animBg="1"/>
      <p:bldP spid="245795" grpId="0" animBg="1"/>
      <p:bldP spid="245797" grpId="0" animBg="1"/>
      <p:bldP spid="245800" grpId="0" animBg="1"/>
      <p:bldP spid="45" grpId="0" animBg="1"/>
      <p:bldP spid="46" grpId="0" animBg="1"/>
      <p:bldP spid="47" grpId="0" animBg="1"/>
      <p:bldP spid="48" grpId="0" animBg="1"/>
      <p:bldP spid="245792" grpId="0" animBg="1"/>
      <p:bldP spid="245793" grpId="0" animBg="1"/>
      <p:bldP spid="245794" grpId="0" animBg="1"/>
      <p:bldP spid="245801" grpId="0" animBg="1"/>
      <p:bldP spid="24579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Towards a New Algorithm</a:t>
            </a:r>
          </a:p>
        </p:txBody>
      </p:sp>
      <p:sp>
        <p:nvSpPr>
          <p:cNvPr id="2979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8534400" cy="4267200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latin typeface="+mj-lt"/>
              </a:rPr>
              <a:t>Possible algorithm: 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hill-climbing ignoring the cost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</a:rPr>
              <a:t>Repeatedly select sensor with highest marginal gain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</a:rPr>
              <a:t>Ignore sensor cost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latin typeface="+mj-lt"/>
              </a:rPr>
              <a:t>It always prefers more expensive sensor with reward </a:t>
            </a:r>
            <a:r>
              <a:rPr lang="en-US" i="1" dirty="0" smtClean="0">
                <a:latin typeface="+mj-lt"/>
              </a:rPr>
              <a:t>r</a:t>
            </a:r>
            <a:r>
              <a:rPr lang="en-US" dirty="0" smtClean="0">
                <a:latin typeface="+mj-lt"/>
              </a:rPr>
              <a:t> to a cheaper sensor with reward </a:t>
            </a:r>
            <a:r>
              <a:rPr lang="en-US" i="1" dirty="0" smtClean="0">
                <a:latin typeface="+mj-lt"/>
              </a:rPr>
              <a:t>r-</a:t>
            </a:r>
            <a:r>
              <a:rPr lang="el-GR" i="1" dirty="0" smtClean="0">
                <a:latin typeface="+mj-lt"/>
              </a:rPr>
              <a:t>ε</a:t>
            </a:r>
            <a:r>
              <a:rPr lang="en-US" i="1" dirty="0" smtClean="0">
                <a:latin typeface="+mj-lt"/>
              </a:rPr>
              <a:t>         </a:t>
            </a:r>
            <a:r>
              <a:rPr lang="en-US" dirty="0" smtClean="0">
                <a:solidFill>
                  <a:srgbClr val="C00000"/>
                </a:solidFill>
              </a:rPr>
              <a:t>→</a:t>
            </a:r>
            <a:r>
              <a:rPr lang="en-US" dirty="0" smtClean="0"/>
              <a:t> For variable cost it can </a:t>
            </a:r>
            <a:r>
              <a:rPr lang="en-US" dirty="0" smtClean="0">
                <a:solidFill>
                  <a:srgbClr val="CC0000"/>
                </a:solidFill>
              </a:rPr>
              <a:t>fail arbitrarily badly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  <a:latin typeface="+mj-lt"/>
              </a:rPr>
              <a:t>Idea</a:t>
            </a:r>
            <a:r>
              <a:rPr lang="en-US" dirty="0" smtClean="0">
                <a:latin typeface="+mj-lt"/>
              </a:rPr>
              <a:t>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</a:rPr>
              <a:t>What if we optimize 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benefit-cost ratio</a:t>
            </a:r>
            <a:r>
              <a:rPr lang="en-US" dirty="0" smtClean="0">
                <a:latin typeface="+mj-lt"/>
              </a:rPr>
              <a:t>?</a:t>
            </a:r>
          </a:p>
        </p:txBody>
      </p:sp>
      <p:pic>
        <p:nvPicPr>
          <p:cNvPr id="819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486400"/>
            <a:ext cx="56578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8192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12CC6F78-1596-4B76-AC54-BD98BDA101B5}" type="slidenum">
              <a:rPr lang="en-US" altLang="en-US"/>
              <a:pPr/>
              <a:t>77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More Problems with Benefit-Cost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7620000" cy="48006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Bad news: Optimizing benefit-cost ratio can </a:t>
            </a:r>
            <a:r>
              <a:rPr lang="en-US" dirty="0" smtClean="0">
                <a:solidFill>
                  <a:srgbClr val="CC0000"/>
                </a:solidFill>
              </a:rPr>
              <a:t>fail arbitrarily badly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Example: Given a budget </a:t>
            </a:r>
            <a:r>
              <a:rPr lang="en-US" i="1" dirty="0" smtClean="0"/>
              <a:t>B</a:t>
            </a:r>
            <a:r>
              <a:rPr lang="en-US" dirty="0" smtClean="0"/>
              <a:t>, consider: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2 locations </a:t>
            </a:r>
            <a:r>
              <a:rPr lang="en-US" i="1" dirty="0" smtClean="0"/>
              <a:t>s</a:t>
            </a:r>
            <a:r>
              <a:rPr lang="en-US" i="1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s</a:t>
            </a:r>
            <a:r>
              <a:rPr lang="en-US" i="1" baseline="-25000" dirty="0" smtClean="0"/>
              <a:t>2</a:t>
            </a:r>
            <a:r>
              <a:rPr lang="en-US" dirty="0" smtClean="0"/>
              <a:t>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Costs: </a:t>
            </a:r>
            <a:r>
              <a:rPr lang="en-US" i="1" dirty="0" smtClean="0"/>
              <a:t>c(s</a:t>
            </a:r>
            <a:r>
              <a:rPr lang="en-US" i="1" baseline="-25000" dirty="0" smtClean="0"/>
              <a:t>1</a:t>
            </a:r>
            <a:r>
              <a:rPr lang="en-US" i="1" dirty="0" smtClean="0"/>
              <a:t>)=</a:t>
            </a:r>
            <a:r>
              <a:rPr lang="el-GR" i="1" dirty="0" smtClean="0"/>
              <a:t>ε</a:t>
            </a:r>
            <a:r>
              <a:rPr lang="en-US" i="1" dirty="0" smtClean="0"/>
              <a:t>,</a:t>
            </a:r>
            <a:r>
              <a:rPr lang="el-GR" sz="1800" i="1" dirty="0" smtClean="0"/>
              <a:t> </a:t>
            </a:r>
            <a:r>
              <a:rPr lang="en-US" i="1" dirty="0" smtClean="0"/>
              <a:t>c(s</a:t>
            </a:r>
            <a:r>
              <a:rPr lang="en-US" i="1" baseline="-25000" dirty="0" smtClean="0"/>
              <a:t>2</a:t>
            </a:r>
            <a:r>
              <a:rPr lang="en-US" i="1" dirty="0" smtClean="0"/>
              <a:t>)=B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Only 1 cascade with reward: </a:t>
            </a:r>
            <a:r>
              <a:rPr lang="en-US" i="1" dirty="0" smtClean="0"/>
              <a:t>R(s</a:t>
            </a:r>
            <a:r>
              <a:rPr lang="en-US" i="1" baseline="-25000" dirty="0" smtClean="0"/>
              <a:t>1</a:t>
            </a:r>
            <a:r>
              <a:rPr lang="en-US" i="1" dirty="0" smtClean="0"/>
              <a:t>)=2</a:t>
            </a:r>
            <a:r>
              <a:rPr lang="el-GR" i="1" dirty="0" smtClean="0"/>
              <a:t>ε</a:t>
            </a:r>
            <a:r>
              <a:rPr lang="en-US" i="1" dirty="0" smtClean="0"/>
              <a:t>, R(s</a:t>
            </a:r>
            <a:r>
              <a:rPr lang="en-US" i="1" baseline="-25000" dirty="0" smtClean="0"/>
              <a:t>2</a:t>
            </a:r>
            <a:r>
              <a:rPr lang="en-US" i="1" dirty="0" smtClean="0"/>
              <a:t>)=B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Then benefit-cost ratio is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i="1" dirty="0" err="1" smtClean="0"/>
              <a:t>bc</a:t>
            </a:r>
            <a:r>
              <a:rPr lang="en-US" i="1" dirty="0" smtClean="0"/>
              <a:t>(s</a:t>
            </a:r>
            <a:r>
              <a:rPr lang="en-US" i="1" baseline="-25000" dirty="0" smtClean="0"/>
              <a:t>1</a:t>
            </a:r>
            <a:r>
              <a:rPr lang="en-US" i="1" dirty="0" smtClean="0"/>
              <a:t>)=2</a:t>
            </a:r>
            <a:r>
              <a:rPr lang="en-US" dirty="0" smtClean="0"/>
              <a:t> and </a:t>
            </a:r>
            <a:r>
              <a:rPr lang="en-US" i="1" dirty="0" err="1" smtClean="0"/>
              <a:t>bc</a:t>
            </a:r>
            <a:r>
              <a:rPr lang="en-US" i="1" dirty="0" smtClean="0"/>
              <a:t>(s</a:t>
            </a:r>
            <a:r>
              <a:rPr lang="en-US" i="1" baseline="-25000" dirty="0" smtClean="0"/>
              <a:t>2</a:t>
            </a:r>
            <a:r>
              <a:rPr lang="en-US" i="1" dirty="0" smtClean="0"/>
              <a:t>)=1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So, we first select </a:t>
            </a:r>
            <a:r>
              <a:rPr lang="en-US" i="1" dirty="0" smtClean="0"/>
              <a:t>s</a:t>
            </a:r>
            <a:r>
              <a:rPr lang="en-US" i="1" baseline="-25000" dirty="0" smtClean="0"/>
              <a:t>1</a:t>
            </a:r>
            <a:r>
              <a:rPr lang="en-US" baseline="-25000" dirty="0" smtClean="0"/>
              <a:t> </a:t>
            </a:r>
            <a:r>
              <a:rPr lang="en-US" dirty="0" smtClean="0"/>
              <a:t>and then can not afford </a:t>
            </a:r>
            <a:r>
              <a:rPr lang="en-US" i="1" dirty="0" smtClean="0"/>
              <a:t>s</a:t>
            </a:r>
            <a:r>
              <a:rPr lang="en-US" i="1" baseline="-25000" dirty="0" smtClean="0"/>
              <a:t>2</a:t>
            </a:r>
            <a:endParaRPr lang="en-US" i="1" dirty="0" smtClean="0"/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solidFill>
                  <a:srgbClr val="C00000"/>
                </a:solidFill>
              </a:rPr>
              <a:t>→</a:t>
            </a:r>
            <a:r>
              <a:rPr lang="en-US" dirty="0" smtClean="0"/>
              <a:t>We get reward </a:t>
            </a:r>
            <a:r>
              <a:rPr lang="en-US" i="1" dirty="0" smtClean="0"/>
              <a:t>2</a:t>
            </a:r>
            <a:r>
              <a:rPr lang="el-GR" i="1" dirty="0" smtClean="0"/>
              <a:t>ε</a:t>
            </a:r>
            <a:r>
              <a:rPr lang="en-US" dirty="0" smtClean="0"/>
              <a:t> instead of </a:t>
            </a:r>
            <a:r>
              <a:rPr lang="en-US" i="1" dirty="0" smtClean="0"/>
              <a:t>B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/>
              <a:t>	Now send </a:t>
            </a:r>
            <a:r>
              <a:rPr lang="el-GR" i="1" dirty="0" smtClean="0"/>
              <a:t>ε</a:t>
            </a:r>
            <a:r>
              <a:rPr lang="en-US" dirty="0" smtClean="0"/>
              <a:t> to </a:t>
            </a:r>
            <a:r>
              <a:rPr lang="en-US" i="1" dirty="0" smtClean="0"/>
              <a:t>0</a:t>
            </a:r>
            <a:r>
              <a:rPr lang="en-US" dirty="0" smtClean="0"/>
              <a:t> and we get arbitrarily bad</a:t>
            </a:r>
          </a:p>
        </p:txBody>
      </p:sp>
      <p:sp>
        <p:nvSpPr>
          <p:cNvPr id="8294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8294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4B742155-00FA-497D-A47E-4AC7A1AD65A5}" type="slidenum">
              <a:rPr lang="en-US" altLang="en-US"/>
              <a:pPr/>
              <a:t>78</a:t>
            </a:fld>
            <a:endParaRPr lang="en-US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Solution: CELF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382000" cy="48768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C0000"/>
                </a:solidFill>
              </a:rPr>
              <a:t>CELF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C0000"/>
                </a:solidFill>
              </a:rPr>
              <a:t>cost-effective lazy forward-selection</a:t>
            </a:r>
            <a:r>
              <a:rPr lang="en-US" dirty="0" smtClean="0"/>
              <a:t>)</a:t>
            </a:r>
            <a:r>
              <a:rPr lang="en-US" dirty="0" smtClean="0">
                <a:solidFill>
                  <a:srgbClr val="CC0000"/>
                </a:solidFill>
              </a:rPr>
              <a:t> </a:t>
            </a:r>
            <a:r>
              <a:rPr lang="en-US" dirty="0" smtClean="0"/>
              <a:t>algorithm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A two pass greedy algorithm: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Set (solution) A: use benefit-cost greedy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US" dirty="0" smtClean="0"/>
              <a:t>Set (solution) B: use unit cost greedy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Final solution: </a:t>
            </a:r>
            <a:r>
              <a:rPr lang="en-US" i="1" dirty="0" err="1" smtClean="0"/>
              <a:t>argmax</a:t>
            </a:r>
            <a:r>
              <a:rPr lang="en-US" i="1" dirty="0" smtClean="0"/>
              <a:t>(R(A), R(B))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sz="1300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How far is CELF from (unknown) optimal solution?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sz="1300" u="sng" dirty="0" smtClean="0"/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u="sng" dirty="0" smtClean="0"/>
              <a:t>Theorem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C00000"/>
                </a:solidFill>
              </a:rPr>
              <a:t>CELF is near optimal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CELF achieves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½(1-1/e</a:t>
            </a:r>
            <a:r>
              <a:rPr lang="en-US" i="1" dirty="0" smtClean="0"/>
              <a:t>) </a:t>
            </a:r>
            <a:r>
              <a:rPr lang="en-US" dirty="0" smtClean="0"/>
              <a:t>factor approximation 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CELF is much </a:t>
            </a:r>
            <a:r>
              <a:rPr lang="en-US" dirty="0" smtClean="0">
                <a:solidFill>
                  <a:srgbClr val="CC0000"/>
                </a:solidFill>
              </a:rPr>
              <a:t>faster </a:t>
            </a:r>
            <a:r>
              <a:rPr lang="en-US" dirty="0" smtClean="0"/>
              <a:t>than standard hill-climbing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/>
          </a:p>
        </p:txBody>
      </p:sp>
      <p:sp>
        <p:nvSpPr>
          <p:cNvPr id="8397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8397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FB2F80FC-AD6C-4D9A-9DC8-DAB6FE8512A4}" type="slidenum">
              <a:rPr lang="en-US" altLang="en-US"/>
              <a:pPr/>
              <a:t>79</a:t>
            </a:fld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Empirical Studies of Diffusion (2)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/>
              <a:t>Diffusion has many  (very interesting) </a:t>
            </a:r>
            <a:r>
              <a:rPr lang="en-US" altLang="en-US" smtClean="0">
                <a:sym typeface="Wingdings" panose="05000000000000000000" pitchFamily="2" charset="2"/>
              </a:rPr>
              <a:t></a:t>
            </a:r>
            <a:r>
              <a:rPr lang="en-US" altLang="en-US" smtClean="0"/>
              <a:t> flavors, </a:t>
            </a:r>
            <a:r>
              <a:rPr lang="en-US" altLang="en-US" i="1" smtClean="0"/>
              <a:t>e.g.</a:t>
            </a:r>
            <a:r>
              <a:rPr lang="en-US" altLang="en-US" smtClean="0"/>
              <a:t>:</a:t>
            </a:r>
          </a:p>
          <a:p>
            <a:pPr lvl="1"/>
            <a:r>
              <a:rPr lang="en-US" altLang="en-US" smtClean="0"/>
              <a:t>The contagion of obesity [Christakis et al. 2007]</a:t>
            </a:r>
          </a:p>
          <a:p>
            <a:pPr lvl="2"/>
            <a:r>
              <a:rPr lang="en-US" altLang="en-US" smtClean="0"/>
              <a:t>If you have an overweight friend your chances of becoming obese increases by 57%</a:t>
            </a:r>
          </a:p>
          <a:p>
            <a:pPr lvl="1"/>
            <a:r>
              <a:rPr lang="en-US" altLang="en-US" smtClean="0"/>
              <a:t>Psychological effects of 				others’ opinions, </a:t>
            </a:r>
            <a:r>
              <a:rPr lang="en-US" altLang="en-US" i="1" smtClean="0"/>
              <a:t>e.g.</a:t>
            </a:r>
            <a:r>
              <a:rPr lang="en-US" altLang="en-US" smtClean="0"/>
              <a:t>: 				Which line is closest in 				length to A? [Asch 1958] </a:t>
            </a:r>
          </a:p>
          <a:p>
            <a:endParaRPr lang="en-US" altLang="en-US" smtClean="0"/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5574507" y="4888706"/>
            <a:ext cx="914400" cy="1587"/>
          </a:xfrm>
          <a:prstGeom prst="line">
            <a:avLst/>
          </a:prstGeom>
          <a:ln w="254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7517607" y="4925219"/>
            <a:ext cx="1295400" cy="1587"/>
          </a:xfrm>
          <a:prstGeom prst="line">
            <a:avLst/>
          </a:prstGeom>
          <a:ln w="254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6798469" y="4747419"/>
            <a:ext cx="914400" cy="1588"/>
          </a:xfrm>
          <a:prstGeom prst="line">
            <a:avLst/>
          </a:prstGeom>
          <a:ln w="254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6935788" y="4887913"/>
            <a:ext cx="1524000" cy="0"/>
          </a:xfrm>
          <a:prstGeom prst="line">
            <a:avLst/>
          </a:prstGeom>
          <a:ln w="2540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8" name="TextBox 7"/>
          <p:cNvSpPr txBox="1">
            <a:spLocks noChangeArrowheads="1"/>
          </p:cNvSpPr>
          <p:nvPr/>
        </p:nvSpPr>
        <p:spPr bwMode="auto">
          <a:xfrm>
            <a:off x="5867400" y="5345113"/>
            <a:ext cx="317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A</a:t>
            </a:r>
          </a:p>
        </p:txBody>
      </p:sp>
      <p:sp>
        <p:nvSpPr>
          <p:cNvPr id="15369" name="TextBox 8"/>
          <p:cNvSpPr txBox="1">
            <a:spLocks noChangeArrowheads="1"/>
          </p:cNvSpPr>
          <p:nvPr/>
        </p:nvSpPr>
        <p:spPr bwMode="auto">
          <a:xfrm>
            <a:off x="7099300" y="5281613"/>
            <a:ext cx="3095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B</a:t>
            </a:r>
          </a:p>
        </p:txBody>
      </p:sp>
      <p:sp>
        <p:nvSpPr>
          <p:cNvPr id="15370" name="TextBox 9"/>
          <p:cNvSpPr txBox="1">
            <a:spLocks noChangeArrowheads="1"/>
          </p:cNvSpPr>
          <p:nvPr/>
        </p:nvSpPr>
        <p:spPr bwMode="auto">
          <a:xfrm>
            <a:off x="7553325" y="5649913"/>
            <a:ext cx="307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C</a:t>
            </a:r>
          </a:p>
        </p:txBody>
      </p:sp>
      <p:sp>
        <p:nvSpPr>
          <p:cNvPr id="15371" name="TextBox 10"/>
          <p:cNvSpPr txBox="1">
            <a:spLocks noChangeArrowheads="1"/>
          </p:cNvSpPr>
          <p:nvPr/>
        </p:nvSpPr>
        <p:spPr bwMode="auto">
          <a:xfrm>
            <a:off x="7991475" y="5649913"/>
            <a:ext cx="327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D</a:t>
            </a:r>
          </a:p>
        </p:txBody>
      </p:sp>
      <p:sp>
        <p:nvSpPr>
          <p:cNvPr id="15372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5373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BAD6FAD-E127-4FBE-AE69-A65FE37498DB}" type="slidenum">
              <a:rPr lang="en-US" altLang="en-US"/>
              <a:pPr/>
              <a:t>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Tighter Algorithmic Bound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077200" cy="5029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latin typeface="+mj-lt"/>
              </a:rPr>
              <a:t>Traditional bound </a:t>
            </a:r>
            <a:r>
              <a:rPr lang="en-US" i="1" dirty="0" smtClean="0"/>
              <a:t>(1-1/e) </a:t>
            </a:r>
            <a:r>
              <a:rPr lang="en-US" dirty="0" smtClean="0"/>
              <a:t>tells us: 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dirty="0" smtClean="0">
                <a:solidFill>
                  <a:srgbClr val="C00000"/>
                </a:solidFill>
              </a:rPr>
              <a:t>	How far from optimal are we even before seeing the data and running the algorithm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endParaRPr lang="en-US" sz="1050" dirty="0" smtClean="0">
              <a:solidFill>
                <a:srgbClr val="C00000"/>
              </a:solidFill>
            </a:endParaRP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Can we do better? </a:t>
            </a:r>
            <a:r>
              <a:rPr lang="en-US" dirty="0" smtClean="0"/>
              <a:t>Yes!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050" dirty="0" smtClean="0">
              <a:latin typeface="+mj-lt"/>
            </a:endParaRP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latin typeface="+mj-lt"/>
              </a:rPr>
              <a:t>We develop a new</a:t>
            </a:r>
            <a:r>
              <a:rPr lang="en-US" dirty="0" smtClean="0">
                <a:solidFill>
                  <a:srgbClr val="C00000"/>
                </a:solidFill>
                <a:latin typeface="+mj-lt"/>
              </a:rPr>
              <a:t> tighter bound</a:t>
            </a:r>
            <a:r>
              <a:rPr lang="en-US" dirty="0" smtClean="0">
                <a:latin typeface="+mj-lt"/>
              </a:rPr>
              <a:t>. Intuition: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</a:rPr>
              <a:t>Marginal gains are decreasing with the solution size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latin typeface="+mj-lt"/>
              </a:rPr>
              <a:t>We use this to get tighter bound on the solution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>
              <a:solidFill>
                <a:srgbClr val="CC0000"/>
              </a:solidFill>
              <a:latin typeface="+mj-lt"/>
            </a:endParaRPr>
          </a:p>
        </p:txBody>
      </p:sp>
      <p:sp>
        <p:nvSpPr>
          <p:cNvPr id="8499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8499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DCBDDFA0-A2AF-4EF2-89CD-D7C6AAED6518}" type="slidenum">
              <a:rPr lang="en-US" altLang="en-US"/>
              <a:pPr/>
              <a:t>80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Scaling up CELF algorithm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80010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Observation: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mtClean="0"/>
              <a:t>	Submodularity guarantees that marginal benefits </a:t>
            </a:r>
            <a:r>
              <a:rPr lang="en-US" altLang="en-US" smtClean="0">
                <a:solidFill>
                  <a:srgbClr val="CC0000"/>
                </a:solidFill>
              </a:rPr>
              <a:t>decrease</a:t>
            </a:r>
            <a:r>
              <a:rPr lang="en-US" altLang="en-US" smtClean="0"/>
              <a:t> with the solution size</a:t>
            </a:r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endParaRPr lang="en-US" altLang="en-US" smtClean="0"/>
          </a:p>
          <a:p>
            <a:pPr lvl="2">
              <a:lnSpc>
                <a:spcPct val="90000"/>
              </a:lnSpc>
            </a:pPr>
            <a:endParaRPr lang="en-US" altLang="en-US" smtClean="0"/>
          </a:p>
          <a:p>
            <a:pPr>
              <a:lnSpc>
                <a:spcPct val="90000"/>
              </a:lnSpc>
            </a:pPr>
            <a:r>
              <a:rPr lang="en-US" altLang="en-US" smtClean="0"/>
              <a:t>Idea: exploit submodularity, doing </a:t>
            </a:r>
            <a:r>
              <a:rPr lang="en-US" altLang="en-US" smtClean="0">
                <a:solidFill>
                  <a:srgbClr val="CC0000"/>
                </a:solidFill>
              </a:rPr>
              <a:t>lazy evaluations!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mtClean="0"/>
              <a:t>(considered by Robertazzi et al. for unit cost case)</a:t>
            </a:r>
            <a:endParaRPr lang="en-US" altLang="en-US" smtClean="0">
              <a:solidFill>
                <a:srgbClr val="CC0000"/>
              </a:solidFill>
            </a:endParaRPr>
          </a:p>
        </p:txBody>
      </p:sp>
      <p:sp>
        <p:nvSpPr>
          <p:cNvPr id="86020" name="Rectangle 23"/>
          <p:cNvSpPr>
            <a:spLocks noChangeArrowheads="1"/>
          </p:cNvSpPr>
          <p:nvPr/>
        </p:nvSpPr>
        <p:spPr bwMode="auto">
          <a:xfrm>
            <a:off x="4191000" y="35814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21" name="Text Box 24"/>
          <p:cNvSpPr txBox="1">
            <a:spLocks noChangeArrowheads="1"/>
          </p:cNvSpPr>
          <p:nvPr/>
        </p:nvSpPr>
        <p:spPr bwMode="auto">
          <a:xfrm>
            <a:off x="3879850" y="35829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4189413" y="3581400"/>
            <a:ext cx="541337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" name="Rectangle 32"/>
          <p:cNvSpPr>
            <a:spLocks noChangeArrowheads="1"/>
          </p:cNvSpPr>
          <p:nvPr/>
        </p:nvSpPr>
        <p:spPr bwMode="auto">
          <a:xfrm>
            <a:off x="4183063" y="3581400"/>
            <a:ext cx="228600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024" name="Text Box 30"/>
          <p:cNvSpPr txBox="1">
            <a:spLocks noChangeArrowheads="1"/>
          </p:cNvSpPr>
          <p:nvPr/>
        </p:nvSpPr>
        <p:spPr bwMode="auto">
          <a:xfrm>
            <a:off x="4114800" y="3138488"/>
            <a:ext cx="890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reward</a:t>
            </a:r>
          </a:p>
        </p:txBody>
      </p:sp>
      <p:sp>
        <p:nvSpPr>
          <p:cNvPr id="86025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86026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9A56EF26-9A1A-48B2-A2A6-AF875E206849}" type="slidenum">
              <a:rPr lang="en-US" altLang="en-US"/>
              <a:pPr/>
              <a:t>81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Scaling up CELF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5638800" cy="4953000"/>
          </a:xfrm>
        </p:spPr>
        <p:txBody>
          <a:bodyPr/>
          <a:lstStyle/>
          <a:p>
            <a:r>
              <a:rPr lang="en-US" altLang="en-US" smtClean="0">
                <a:solidFill>
                  <a:srgbClr val="CC0000"/>
                </a:solidFill>
              </a:rPr>
              <a:t>CELF </a:t>
            </a:r>
            <a:r>
              <a:rPr lang="en-US" altLang="en-US" smtClean="0"/>
              <a:t>algorithm – </a:t>
            </a:r>
            <a:r>
              <a:rPr lang="en-US" altLang="en-US" smtClean="0">
                <a:solidFill>
                  <a:srgbClr val="C00000"/>
                </a:solidFill>
              </a:rPr>
              <a:t>hill-climbing</a:t>
            </a:r>
            <a:r>
              <a:rPr lang="en-US" altLang="en-US" smtClean="0"/>
              <a:t>:</a:t>
            </a:r>
          </a:p>
          <a:p>
            <a:pPr lvl="1"/>
            <a:r>
              <a:rPr lang="en-US" altLang="en-US" smtClean="0"/>
              <a:t>Keep an ordered list of marginal benefits </a:t>
            </a:r>
            <a:r>
              <a:rPr lang="en-US" altLang="en-US" i="1" smtClean="0">
                <a:latin typeface="Times New Roman" panose="02020603050405020304" pitchFamily="18" charset="0"/>
              </a:rPr>
              <a:t>b</a:t>
            </a:r>
            <a:r>
              <a:rPr lang="en-US" altLang="en-US" i="1" baseline="-25000" smtClean="0">
                <a:latin typeface="Times New Roman" panose="02020603050405020304" pitchFamily="18" charset="0"/>
              </a:rPr>
              <a:t>i</a:t>
            </a:r>
            <a:r>
              <a:rPr lang="en-US" altLang="en-US" smtClean="0"/>
              <a:t> from previous iteration</a:t>
            </a:r>
          </a:p>
          <a:p>
            <a:pPr lvl="1"/>
            <a:r>
              <a:rPr lang="en-US" altLang="en-US" smtClean="0"/>
              <a:t>Re-evaluate </a:t>
            </a:r>
            <a:r>
              <a:rPr lang="en-US" altLang="en-US" i="1" smtClean="0">
                <a:latin typeface="Times New Roman" panose="02020603050405020304" pitchFamily="18" charset="0"/>
              </a:rPr>
              <a:t>b</a:t>
            </a:r>
            <a:r>
              <a:rPr lang="en-US" altLang="en-US" i="1" baseline="-25000" smtClean="0">
                <a:latin typeface="Times New Roman" panose="02020603050405020304" pitchFamily="18" charset="0"/>
              </a:rPr>
              <a:t>i</a:t>
            </a:r>
            <a:r>
              <a:rPr lang="en-US" altLang="en-US" smtClean="0"/>
              <a:t> </a:t>
            </a:r>
            <a:r>
              <a:rPr lang="en-US" altLang="en-US" smtClean="0">
                <a:solidFill>
                  <a:srgbClr val="CC0000"/>
                </a:solidFill>
              </a:rPr>
              <a:t>only </a:t>
            </a:r>
            <a:r>
              <a:rPr lang="en-US" altLang="en-US" smtClean="0"/>
              <a:t>for top sensor</a:t>
            </a:r>
          </a:p>
          <a:p>
            <a:pPr lvl="1"/>
            <a:r>
              <a:rPr lang="en-US" altLang="en-US" smtClean="0"/>
              <a:t>Re-sort and prune</a:t>
            </a:r>
          </a:p>
        </p:txBody>
      </p:sp>
      <p:sp>
        <p:nvSpPr>
          <p:cNvPr id="87044" name="Line 4"/>
          <p:cNvSpPr>
            <a:spLocks noChangeShapeType="1"/>
          </p:cNvSpPr>
          <p:nvPr/>
        </p:nvSpPr>
        <p:spPr bwMode="auto">
          <a:xfrm flipH="1">
            <a:off x="7848600" y="2835275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45" name="Line 5"/>
          <p:cNvSpPr>
            <a:spLocks noChangeShapeType="1"/>
          </p:cNvSpPr>
          <p:nvPr/>
        </p:nvSpPr>
        <p:spPr bwMode="auto">
          <a:xfrm flipH="1">
            <a:off x="8077200" y="3368675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46" name="Line 6"/>
          <p:cNvSpPr>
            <a:spLocks noChangeShapeType="1"/>
          </p:cNvSpPr>
          <p:nvPr/>
        </p:nvSpPr>
        <p:spPr bwMode="auto">
          <a:xfrm flipH="1">
            <a:off x="8305800" y="28352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47" name="Line 7"/>
          <p:cNvSpPr>
            <a:spLocks noChangeShapeType="1"/>
          </p:cNvSpPr>
          <p:nvPr/>
        </p:nvSpPr>
        <p:spPr bwMode="auto">
          <a:xfrm flipH="1" flipV="1">
            <a:off x="8305800" y="3368675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48" name="Line 8"/>
          <p:cNvSpPr>
            <a:spLocks noChangeShapeType="1"/>
          </p:cNvSpPr>
          <p:nvPr/>
        </p:nvSpPr>
        <p:spPr bwMode="auto">
          <a:xfrm flipH="1" flipV="1">
            <a:off x="7848600" y="3292475"/>
            <a:ext cx="457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6492875" y="25146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50" name="Rectangle 10"/>
          <p:cNvSpPr>
            <a:spLocks noChangeArrowheads="1"/>
          </p:cNvSpPr>
          <p:nvPr/>
        </p:nvSpPr>
        <p:spPr bwMode="auto">
          <a:xfrm>
            <a:off x="6492875" y="30480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6492875" y="35814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52" name="Text Box 12"/>
          <p:cNvSpPr txBox="1">
            <a:spLocks noChangeArrowheads="1"/>
          </p:cNvSpPr>
          <p:nvPr/>
        </p:nvSpPr>
        <p:spPr bwMode="auto">
          <a:xfrm>
            <a:off x="6172200" y="2476500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7053" name="Text Box 13"/>
          <p:cNvSpPr txBox="1">
            <a:spLocks noChangeArrowheads="1"/>
          </p:cNvSpPr>
          <p:nvPr/>
        </p:nvSpPr>
        <p:spPr bwMode="auto">
          <a:xfrm>
            <a:off x="6181725" y="30495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7054" name="Text Box 14"/>
          <p:cNvSpPr txBox="1">
            <a:spLocks noChangeArrowheads="1"/>
          </p:cNvSpPr>
          <p:nvPr/>
        </p:nvSpPr>
        <p:spPr bwMode="auto">
          <a:xfrm>
            <a:off x="6181725" y="3582988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87055" name="Oval 15"/>
          <p:cNvSpPr>
            <a:spLocks noChangeArrowheads="1"/>
          </p:cNvSpPr>
          <p:nvPr/>
        </p:nvSpPr>
        <p:spPr bwMode="auto">
          <a:xfrm>
            <a:off x="8229600" y="2759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56" name="Oval 16"/>
          <p:cNvSpPr>
            <a:spLocks noChangeArrowheads="1"/>
          </p:cNvSpPr>
          <p:nvPr/>
        </p:nvSpPr>
        <p:spPr bwMode="auto">
          <a:xfrm>
            <a:off x="8229600" y="32924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57" name="Oval 17"/>
          <p:cNvSpPr>
            <a:spLocks noChangeArrowheads="1"/>
          </p:cNvSpPr>
          <p:nvPr/>
        </p:nvSpPr>
        <p:spPr bwMode="auto">
          <a:xfrm>
            <a:off x="7772400" y="32162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58" name="Oval 18"/>
          <p:cNvSpPr>
            <a:spLocks noChangeArrowheads="1"/>
          </p:cNvSpPr>
          <p:nvPr/>
        </p:nvSpPr>
        <p:spPr bwMode="auto">
          <a:xfrm>
            <a:off x="8001000" y="38258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59" name="Oval 19"/>
          <p:cNvSpPr>
            <a:spLocks noChangeArrowheads="1"/>
          </p:cNvSpPr>
          <p:nvPr/>
        </p:nvSpPr>
        <p:spPr bwMode="auto">
          <a:xfrm>
            <a:off x="8610600" y="3521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60" name="Text Box 20"/>
          <p:cNvSpPr txBox="1">
            <a:spLocks noChangeArrowheads="1"/>
          </p:cNvSpPr>
          <p:nvPr/>
        </p:nvSpPr>
        <p:spPr bwMode="auto">
          <a:xfrm>
            <a:off x="8366125" y="3065463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7543800" y="2913063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7696200" y="3751263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87063" name="Rectangle 23"/>
          <p:cNvSpPr>
            <a:spLocks noChangeArrowheads="1"/>
          </p:cNvSpPr>
          <p:nvPr/>
        </p:nvSpPr>
        <p:spPr bwMode="auto">
          <a:xfrm>
            <a:off x="6484938" y="41148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64" name="Text Box 24"/>
          <p:cNvSpPr txBox="1">
            <a:spLocks noChangeArrowheads="1"/>
          </p:cNvSpPr>
          <p:nvPr/>
        </p:nvSpPr>
        <p:spPr bwMode="auto">
          <a:xfrm>
            <a:off x="6173788" y="411638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87065" name="Text Box 25"/>
          <p:cNvSpPr txBox="1">
            <a:spLocks noChangeArrowheads="1"/>
          </p:cNvSpPr>
          <p:nvPr/>
        </p:nvSpPr>
        <p:spPr bwMode="auto">
          <a:xfrm>
            <a:off x="8243888" y="2441575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69338" name="Rectangle 26"/>
          <p:cNvSpPr>
            <a:spLocks noChangeArrowheads="1"/>
          </p:cNvSpPr>
          <p:nvPr/>
        </p:nvSpPr>
        <p:spPr bwMode="auto">
          <a:xfrm>
            <a:off x="6483350" y="4114800"/>
            <a:ext cx="541338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9339" name="Rectangle 27"/>
          <p:cNvSpPr>
            <a:spLocks noChangeArrowheads="1"/>
          </p:cNvSpPr>
          <p:nvPr/>
        </p:nvSpPr>
        <p:spPr bwMode="auto">
          <a:xfrm>
            <a:off x="6491288" y="2514600"/>
            <a:ext cx="67151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9340" name="Rectangle 28"/>
          <p:cNvSpPr>
            <a:spLocks noChangeArrowheads="1"/>
          </p:cNvSpPr>
          <p:nvPr/>
        </p:nvSpPr>
        <p:spPr bwMode="auto">
          <a:xfrm>
            <a:off x="6491288" y="3048000"/>
            <a:ext cx="36671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9341" name="Rectangle 29"/>
          <p:cNvSpPr>
            <a:spLocks noChangeArrowheads="1"/>
          </p:cNvSpPr>
          <p:nvPr/>
        </p:nvSpPr>
        <p:spPr bwMode="auto">
          <a:xfrm>
            <a:off x="6491288" y="3581400"/>
            <a:ext cx="152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70" name="Text Box 30"/>
          <p:cNvSpPr txBox="1">
            <a:spLocks noChangeArrowheads="1"/>
          </p:cNvSpPr>
          <p:nvPr/>
        </p:nvSpPr>
        <p:spPr bwMode="auto">
          <a:xfrm>
            <a:off x="6415088" y="2093913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reward</a:t>
            </a:r>
          </a:p>
        </p:txBody>
      </p:sp>
      <p:sp>
        <p:nvSpPr>
          <p:cNvPr id="87071" name="Rectangle 38"/>
          <p:cNvSpPr>
            <a:spLocks noChangeArrowheads="1"/>
          </p:cNvSpPr>
          <p:nvPr/>
        </p:nvSpPr>
        <p:spPr bwMode="auto">
          <a:xfrm>
            <a:off x="6483350" y="46482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72" name="Text Box 39"/>
          <p:cNvSpPr txBox="1">
            <a:spLocks noChangeArrowheads="1"/>
          </p:cNvSpPr>
          <p:nvPr/>
        </p:nvSpPr>
        <p:spPr bwMode="auto">
          <a:xfrm>
            <a:off x="6172200" y="4649788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69352" name="Rectangle 40"/>
          <p:cNvSpPr>
            <a:spLocks noChangeArrowheads="1"/>
          </p:cNvSpPr>
          <p:nvPr/>
        </p:nvSpPr>
        <p:spPr bwMode="auto">
          <a:xfrm>
            <a:off x="6481763" y="4648200"/>
            <a:ext cx="300037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74" name="Text Box 42"/>
          <p:cNvSpPr txBox="1">
            <a:spLocks noChangeArrowheads="1"/>
          </p:cNvSpPr>
          <p:nvPr/>
        </p:nvSpPr>
        <p:spPr bwMode="auto">
          <a:xfrm>
            <a:off x="8629650" y="3582988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269359" name="Oval 47"/>
          <p:cNvSpPr>
            <a:spLocks noChangeArrowheads="1"/>
          </p:cNvSpPr>
          <p:nvPr/>
        </p:nvSpPr>
        <p:spPr bwMode="auto">
          <a:xfrm>
            <a:off x="8229600" y="3290888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9360" name="Rectangle 48"/>
          <p:cNvSpPr>
            <a:spLocks noChangeArrowheads="1"/>
          </p:cNvSpPr>
          <p:nvPr/>
        </p:nvSpPr>
        <p:spPr bwMode="auto">
          <a:xfrm>
            <a:off x="6477000" y="2514600"/>
            <a:ext cx="685800" cy="381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077" name="Footer Placeholder 37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87078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B547CBC1-E7E6-4F02-A082-FF69B038435F}" type="slidenum">
              <a:rPr lang="en-US" altLang="en-US"/>
              <a:pPr/>
              <a:t>82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38" grpId="0" animBg="1"/>
      <p:bldP spid="269339" grpId="0" animBg="1"/>
      <p:bldP spid="269340" grpId="0" animBg="1"/>
      <p:bldP spid="269341" grpId="0" animBg="1"/>
      <p:bldP spid="269352" grpId="0" animBg="1"/>
      <p:bldP spid="269359" grpId="0" animBg="1"/>
      <p:bldP spid="26936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Scaling up CELF</a:t>
            </a:r>
          </a:p>
        </p:txBody>
      </p:sp>
      <p:sp>
        <p:nvSpPr>
          <p:cNvPr id="88067" name="Rectangle 42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5638800" cy="5029200"/>
          </a:xfrm>
        </p:spPr>
        <p:txBody>
          <a:bodyPr/>
          <a:lstStyle/>
          <a:p>
            <a:r>
              <a:rPr lang="en-US" altLang="en-US" smtClean="0">
                <a:solidFill>
                  <a:srgbClr val="CC0000"/>
                </a:solidFill>
              </a:rPr>
              <a:t>CELF </a:t>
            </a:r>
            <a:r>
              <a:rPr lang="en-US" altLang="en-US" smtClean="0"/>
              <a:t>algorithm – </a:t>
            </a:r>
            <a:r>
              <a:rPr lang="en-US" altLang="en-US" smtClean="0">
                <a:solidFill>
                  <a:srgbClr val="C00000"/>
                </a:solidFill>
              </a:rPr>
              <a:t>hill-climbing</a:t>
            </a:r>
            <a:r>
              <a:rPr lang="en-US" altLang="en-US" smtClean="0"/>
              <a:t>:</a:t>
            </a:r>
          </a:p>
          <a:p>
            <a:pPr lvl="1"/>
            <a:r>
              <a:rPr lang="en-US" altLang="en-US" smtClean="0"/>
              <a:t>Keep an ordered list of marginal benefits </a:t>
            </a:r>
            <a:r>
              <a:rPr lang="en-US" altLang="en-US" i="1" smtClean="0">
                <a:latin typeface="Times New Roman" panose="02020603050405020304" pitchFamily="18" charset="0"/>
              </a:rPr>
              <a:t>b</a:t>
            </a:r>
            <a:r>
              <a:rPr lang="en-US" altLang="en-US" i="1" baseline="-25000" smtClean="0">
                <a:latin typeface="Times New Roman" panose="02020603050405020304" pitchFamily="18" charset="0"/>
              </a:rPr>
              <a:t>i</a:t>
            </a:r>
            <a:r>
              <a:rPr lang="en-US" altLang="en-US" smtClean="0"/>
              <a:t> from previous iteration</a:t>
            </a:r>
          </a:p>
          <a:p>
            <a:pPr lvl="1"/>
            <a:r>
              <a:rPr lang="en-US" altLang="en-US" smtClean="0"/>
              <a:t>Re-evaluate </a:t>
            </a:r>
            <a:r>
              <a:rPr lang="en-US" altLang="en-US" i="1" smtClean="0">
                <a:latin typeface="Times New Roman" panose="02020603050405020304" pitchFamily="18" charset="0"/>
              </a:rPr>
              <a:t>b</a:t>
            </a:r>
            <a:r>
              <a:rPr lang="en-US" altLang="en-US" i="1" baseline="-25000" smtClean="0">
                <a:latin typeface="Times New Roman" panose="02020603050405020304" pitchFamily="18" charset="0"/>
              </a:rPr>
              <a:t>i</a:t>
            </a:r>
            <a:r>
              <a:rPr lang="en-US" altLang="en-US" smtClean="0"/>
              <a:t> </a:t>
            </a:r>
            <a:r>
              <a:rPr lang="en-US" altLang="en-US" smtClean="0">
                <a:solidFill>
                  <a:srgbClr val="CC0000"/>
                </a:solidFill>
              </a:rPr>
              <a:t>only </a:t>
            </a:r>
            <a:r>
              <a:rPr lang="en-US" altLang="en-US" smtClean="0"/>
              <a:t>for top sensor</a:t>
            </a:r>
          </a:p>
          <a:p>
            <a:pPr lvl="1"/>
            <a:r>
              <a:rPr lang="en-US" altLang="en-US" smtClean="0"/>
              <a:t>Re-sort and prune</a:t>
            </a:r>
          </a:p>
        </p:txBody>
      </p:sp>
      <p:sp>
        <p:nvSpPr>
          <p:cNvPr id="88068" name="Line 4"/>
          <p:cNvSpPr>
            <a:spLocks noChangeShapeType="1"/>
          </p:cNvSpPr>
          <p:nvPr/>
        </p:nvSpPr>
        <p:spPr bwMode="auto">
          <a:xfrm flipH="1">
            <a:off x="7848600" y="2835275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69" name="Line 5"/>
          <p:cNvSpPr>
            <a:spLocks noChangeShapeType="1"/>
          </p:cNvSpPr>
          <p:nvPr/>
        </p:nvSpPr>
        <p:spPr bwMode="auto">
          <a:xfrm flipH="1">
            <a:off x="8077200" y="3368675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70" name="Line 6"/>
          <p:cNvSpPr>
            <a:spLocks noChangeShapeType="1"/>
          </p:cNvSpPr>
          <p:nvPr/>
        </p:nvSpPr>
        <p:spPr bwMode="auto">
          <a:xfrm flipH="1">
            <a:off x="8305800" y="28352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71" name="Line 7"/>
          <p:cNvSpPr>
            <a:spLocks noChangeShapeType="1"/>
          </p:cNvSpPr>
          <p:nvPr/>
        </p:nvSpPr>
        <p:spPr bwMode="auto">
          <a:xfrm flipH="1" flipV="1">
            <a:off x="8305800" y="3368675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72" name="Line 8"/>
          <p:cNvSpPr>
            <a:spLocks noChangeShapeType="1"/>
          </p:cNvSpPr>
          <p:nvPr/>
        </p:nvSpPr>
        <p:spPr bwMode="auto">
          <a:xfrm flipH="1" flipV="1">
            <a:off x="7848600" y="3292475"/>
            <a:ext cx="457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73" name="Rectangle 9"/>
          <p:cNvSpPr>
            <a:spLocks noChangeArrowheads="1"/>
          </p:cNvSpPr>
          <p:nvPr/>
        </p:nvSpPr>
        <p:spPr bwMode="auto">
          <a:xfrm>
            <a:off x="6492875" y="25146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074" name="Text Box 12"/>
          <p:cNvSpPr txBox="1">
            <a:spLocks noChangeArrowheads="1"/>
          </p:cNvSpPr>
          <p:nvPr/>
        </p:nvSpPr>
        <p:spPr bwMode="auto">
          <a:xfrm>
            <a:off x="6172200" y="2476500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8075" name="Oval 15"/>
          <p:cNvSpPr>
            <a:spLocks noChangeArrowheads="1"/>
          </p:cNvSpPr>
          <p:nvPr/>
        </p:nvSpPr>
        <p:spPr bwMode="auto">
          <a:xfrm>
            <a:off x="8229600" y="2759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076" name="Oval 16"/>
          <p:cNvSpPr>
            <a:spLocks noChangeArrowheads="1"/>
          </p:cNvSpPr>
          <p:nvPr/>
        </p:nvSpPr>
        <p:spPr bwMode="auto">
          <a:xfrm>
            <a:off x="8229600" y="32924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077" name="Oval 17"/>
          <p:cNvSpPr>
            <a:spLocks noChangeArrowheads="1"/>
          </p:cNvSpPr>
          <p:nvPr/>
        </p:nvSpPr>
        <p:spPr bwMode="auto">
          <a:xfrm>
            <a:off x="7772400" y="32162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078" name="Oval 18"/>
          <p:cNvSpPr>
            <a:spLocks noChangeArrowheads="1"/>
          </p:cNvSpPr>
          <p:nvPr/>
        </p:nvSpPr>
        <p:spPr bwMode="auto">
          <a:xfrm>
            <a:off x="8001000" y="38258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079" name="Oval 19"/>
          <p:cNvSpPr>
            <a:spLocks noChangeArrowheads="1"/>
          </p:cNvSpPr>
          <p:nvPr/>
        </p:nvSpPr>
        <p:spPr bwMode="auto">
          <a:xfrm>
            <a:off x="8610600" y="3521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080" name="Text Box 20"/>
          <p:cNvSpPr txBox="1">
            <a:spLocks noChangeArrowheads="1"/>
          </p:cNvSpPr>
          <p:nvPr/>
        </p:nvSpPr>
        <p:spPr bwMode="auto">
          <a:xfrm>
            <a:off x="8366125" y="3065463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8081" name="Text Box 21"/>
          <p:cNvSpPr txBox="1">
            <a:spLocks noChangeArrowheads="1"/>
          </p:cNvSpPr>
          <p:nvPr/>
        </p:nvSpPr>
        <p:spPr bwMode="auto">
          <a:xfrm>
            <a:off x="7543800" y="2913063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8082" name="Text Box 22"/>
          <p:cNvSpPr txBox="1">
            <a:spLocks noChangeArrowheads="1"/>
          </p:cNvSpPr>
          <p:nvPr/>
        </p:nvSpPr>
        <p:spPr bwMode="auto">
          <a:xfrm>
            <a:off x="7696200" y="3751263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88083" name="Text Box 25"/>
          <p:cNvSpPr txBox="1">
            <a:spLocks noChangeArrowheads="1"/>
          </p:cNvSpPr>
          <p:nvPr/>
        </p:nvSpPr>
        <p:spPr bwMode="auto">
          <a:xfrm>
            <a:off x="8243888" y="2441575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d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6173788" y="4114800"/>
            <a:ext cx="1073150" cy="381000"/>
            <a:chOff x="3889" y="2592"/>
            <a:chExt cx="676" cy="240"/>
          </a:xfrm>
        </p:grpSpPr>
        <p:sp>
          <p:nvSpPr>
            <p:cNvPr id="88104" name="Rectangle 23"/>
            <p:cNvSpPr>
              <a:spLocks noChangeArrowheads="1"/>
            </p:cNvSpPr>
            <p:nvPr/>
          </p:nvSpPr>
          <p:spPr bwMode="auto">
            <a:xfrm>
              <a:off x="4085" y="2592"/>
              <a:ext cx="48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8105" name="Text Box 24"/>
            <p:cNvSpPr txBox="1">
              <a:spLocks noChangeArrowheads="1"/>
            </p:cNvSpPr>
            <p:nvPr/>
          </p:nvSpPr>
          <p:spPr bwMode="auto">
            <a:xfrm>
              <a:off x="3889" y="2593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88106" name="Rectangle 26"/>
            <p:cNvSpPr>
              <a:spLocks noChangeArrowheads="1"/>
            </p:cNvSpPr>
            <p:nvPr/>
          </p:nvSpPr>
          <p:spPr bwMode="auto">
            <a:xfrm>
              <a:off x="4084" y="2592"/>
              <a:ext cx="341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8085" name="Rectangle 27"/>
          <p:cNvSpPr>
            <a:spLocks noChangeArrowheads="1"/>
          </p:cNvSpPr>
          <p:nvPr/>
        </p:nvSpPr>
        <p:spPr bwMode="auto">
          <a:xfrm>
            <a:off x="6491288" y="2514600"/>
            <a:ext cx="67151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6181725" y="3048000"/>
            <a:ext cx="1073150" cy="381000"/>
            <a:chOff x="3894" y="1920"/>
            <a:chExt cx="676" cy="240"/>
          </a:xfrm>
        </p:grpSpPr>
        <p:sp>
          <p:nvSpPr>
            <p:cNvPr id="88101" name="Rectangle 10"/>
            <p:cNvSpPr>
              <a:spLocks noChangeArrowheads="1"/>
            </p:cNvSpPr>
            <p:nvPr/>
          </p:nvSpPr>
          <p:spPr bwMode="auto">
            <a:xfrm>
              <a:off x="4090" y="1920"/>
              <a:ext cx="48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8102" name="Text Box 13"/>
            <p:cNvSpPr txBox="1">
              <a:spLocks noChangeArrowheads="1"/>
            </p:cNvSpPr>
            <p:nvPr/>
          </p:nvSpPr>
          <p:spPr bwMode="auto">
            <a:xfrm>
              <a:off x="3894" y="1921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8103" name="Rectangle 28"/>
            <p:cNvSpPr>
              <a:spLocks noChangeArrowheads="1"/>
            </p:cNvSpPr>
            <p:nvPr/>
          </p:nvSpPr>
          <p:spPr bwMode="auto">
            <a:xfrm>
              <a:off x="4089" y="1920"/>
              <a:ext cx="231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6181725" y="3581400"/>
            <a:ext cx="1073150" cy="381000"/>
            <a:chOff x="3894" y="2256"/>
            <a:chExt cx="676" cy="240"/>
          </a:xfrm>
        </p:grpSpPr>
        <p:sp>
          <p:nvSpPr>
            <p:cNvPr id="88098" name="Rectangle 11"/>
            <p:cNvSpPr>
              <a:spLocks noChangeArrowheads="1"/>
            </p:cNvSpPr>
            <p:nvPr/>
          </p:nvSpPr>
          <p:spPr bwMode="auto">
            <a:xfrm>
              <a:off x="4090" y="2256"/>
              <a:ext cx="48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8099" name="Text Box 14"/>
            <p:cNvSpPr txBox="1">
              <a:spLocks noChangeArrowheads="1"/>
            </p:cNvSpPr>
            <p:nvPr/>
          </p:nvSpPr>
          <p:spPr bwMode="auto">
            <a:xfrm>
              <a:off x="3894" y="2257"/>
              <a:ext cx="1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88100" name="Rectangle 29"/>
            <p:cNvSpPr>
              <a:spLocks noChangeArrowheads="1"/>
            </p:cNvSpPr>
            <p:nvPr/>
          </p:nvSpPr>
          <p:spPr bwMode="auto">
            <a:xfrm>
              <a:off x="4089" y="2256"/>
              <a:ext cx="96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8088" name="Text Box 30"/>
          <p:cNvSpPr txBox="1">
            <a:spLocks noChangeArrowheads="1"/>
          </p:cNvSpPr>
          <p:nvPr/>
        </p:nvSpPr>
        <p:spPr bwMode="auto">
          <a:xfrm>
            <a:off x="6415088" y="2093913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reward</a:t>
            </a:r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6172200" y="4648200"/>
            <a:ext cx="1073150" cy="381000"/>
            <a:chOff x="3888" y="2928"/>
            <a:chExt cx="676" cy="240"/>
          </a:xfrm>
        </p:grpSpPr>
        <p:sp>
          <p:nvSpPr>
            <p:cNvPr id="88095" name="Rectangle 31"/>
            <p:cNvSpPr>
              <a:spLocks noChangeArrowheads="1"/>
            </p:cNvSpPr>
            <p:nvPr/>
          </p:nvSpPr>
          <p:spPr bwMode="auto">
            <a:xfrm>
              <a:off x="4084" y="2928"/>
              <a:ext cx="48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8096" name="Text Box 32"/>
            <p:cNvSpPr txBox="1">
              <a:spLocks noChangeArrowheads="1"/>
            </p:cNvSpPr>
            <p:nvPr/>
          </p:nvSpPr>
          <p:spPr bwMode="auto">
            <a:xfrm>
              <a:off x="3888" y="2929"/>
              <a:ext cx="1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88097" name="Rectangle 33"/>
            <p:cNvSpPr>
              <a:spLocks noChangeArrowheads="1"/>
            </p:cNvSpPr>
            <p:nvPr/>
          </p:nvSpPr>
          <p:spPr bwMode="auto">
            <a:xfrm>
              <a:off x="4083" y="2928"/>
              <a:ext cx="189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8090" name="Text Box 34"/>
          <p:cNvSpPr txBox="1">
            <a:spLocks noChangeArrowheads="1"/>
          </p:cNvSpPr>
          <p:nvPr/>
        </p:nvSpPr>
        <p:spPr bwMode="auto">
          <a:xfrm>
            <a:off x="8629650" y="3582988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88091" name="Oval 39"/>
          <p:cNvSpPr>
            <a:spLocks noChangeArrowheads="1"/>
          </p:cNvSpPr>
          <p:nvPr/>
        </p:nvSpPr>
        <p:spPr bwMode="auto">
          <a:xfrm>
            <a:off x="8229600" y="3290888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092" name="Rectangle 40"/>
          <p:cNvSpPr>
            <a:spLocks noChangeArrowheads="1"/>
          </p:cNvSpPr>
          <p:nvPr/>
        </p:nvSpPr>
        <p:spPr bwMode="auto">
          <a:xfrm>
            <a:off x="6477000" y="2514600"/>
            <a:ext cx="685800" cy="381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093" name="Footer Placeholder 4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88094" name="Slide Number Placeholder 4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2AB6E3B8-D556-4295-82AE-07847788F68E}" type="slidenum">
              <a:rPr lang="en-US" altLang="en-US"/>
              <a:pPr/>
              <a:t>83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1666 L -0.04045 0.00833 C -0.04913 0.01342 -0.05399 0.02175 -0.05399 0.02984 C -0.05399 0.0391 -0.04913 0.04673 -0.04045 0.05182 L -0.00139 0.07774 " pathEditMode="relative" rAng="0" ptsTypes="FffFF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47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111 L -0.04132 0.03193 C -0.05035 0.04095 -0.05538 0.05437 -0.05538 0.06849 C -0.05538 0.08468 -0.05035 0.09764 -0.04132 0.10667 L -0.00139 0.14993 " pathEditMode="relative" rAng="0" ptsTypes="FffFF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0" y="81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92411E-6 L -0.03698 -0.02129 C -0.04548 -0.02592 -0.05 -0.0324 -0.05 -0.03887 C -0.05 -0.04674 -0.04548 -0.05299 -0.03698 -0.05738 L -3.33333E-6 -0.07775 " pathEditMode="relative" rAng="0" ptsTypes="FffFF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-39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30495E-6 L -0.03993 -0.04049 C -0.04895 -0.04882 -0.05399 -0.06154 -0.05399 -0.07473 C -0.05399 -0.08954 -0.04895 -0.10157 -0.03993 -0.1099 L -3.33333E-6 -0.14993 " pathEditMode="relative" rAng="0" ptsTypes="FffFF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0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Scaling up CELF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5715000" cy="4800600"/>
          </a:xfrm>
        </p:spPr>
        <p:txBody>
          <a:bodyPr/>
          <a:lstStyle/>
          <a:p>
            <a:r>
              <a:rPr lang="en-US" altLang="en-US" smtClean="0">
                <a:solidFill>
                  <a:srgbClr val="CC0000"/>
                </a:solidFill>
              </a:rPr>
              <a:t>CELF </a:t>
            </a:r>
            <a:r>
              <a:rPr lang="en-US" altLang="en-US" smtClean="0"/>
              <a:t>algorithm – </a:t>
            </a:r>
            <a:r>
              <a:rPr lang="en-US" altLang="en-US" smtClean="0">
                <a:solidFill>
                  <a:srgbClr val="C00000"/>
                </a:solidFill>
              </a:rPr>
              <a:t>hill-climbing</a:t>
            </a:r>
            <a:r>
              <a:rPr lang="en-US" altLang="en-US" smtClean="0"/>
              <a:t>:</a:t>
            </a:r>
          </a:p>
          <a:p>
            <a:pPr lvl="1"/>
            <a:r>
              <a:rPr lang="en-US" altLang="en-US" smtClean="0"/>
              <a:t>Keep an ordered list of marginal benefits </a:t>
            </a:r>
            <a:r>
              <a:rPr lang="en-US" altLang="en-US" i="1" smtClean="0">
                <a:latin typeface="Times New Roman" panose="02020603050405020304" pitchFamily="18" charset="0"/>
              </a:rPr>
              <a:t>b</a:t>
            </a:r>
            <a:r>
              <a:rPr lang="en-US" altLang="en-US" i="1" baseline="-25000" smtClean="0">
                <a:latin typeface="Times New Roman" panose="02020603050405020304" pitchFamily="18" charset="0"/>
              </a:rPr>
              <a:t>i</a:t>
            </a:r>
            <a:r>
              <a:rPr lang="en-US" altLang="en-US" smtClean="0"/>
              <a:t> from previous iteration</a:t>
            </a:r>
          </a:p>
          <a:p>
            <a:pPr lvl="1"/>
            <a:r>
              <a:rPr lang="en-US" altLang="en-US" smtClean="0"/>
              <a:t>Re-evaluate </a:t>
            </a:r>
            <a:r>
              <a:rPr lang="en-US" altLang="en-US" i="1" smtClean="0">
                <a:latin typeface="Times New Roman" panose="02020603050405020304" pitchFamily="18" charset="0"/>
              </a:rPr>
              <a:t>b</a:t>
            </a:r>
            <a:r>
              <a:rPr lang="en-US" altLang="en-US" i="1" baseline="-25000" smtClean="0">
                <a:latin typeface="Times New Roman" panose="02020603050405020304" pitchFamily="18" charset="0"/>
              </a:rPr>
              <a:t>i</a:t>
            </a:r>
            <a:r>
              <a:rPr lang="en-US" altLang="en-US" smtClean="0"/>
              <a:t> </a:t>
            </a:r>
            <a:r>
              <a:rPr lang="en-US" altLang="en-US" smtClean="0">
                <a:solidFill>
                  <a:srgbClr val="CC0000"/>
                </a:solidFill>
              </a:rPr>
              <a:t>only</a:t>
            </a:r>
            <a:r>
              <a:rPr lang="en-US" altLang="en-US" smtClean="0"/>
              <a:t> for top sensor</a:t>
            </a:r>
          </a:p>
          <a:p>
            <a:pPr lvl="1"/>
            <a:r>
              <a:rPr lang="en-US" altLang="en-US" smtClean="0"/>
              <a:t>Re-sort and prune</a:t>
            </a:r>
          </a:p>
          <a:p>
            <a:pPr lvl="1"/>
            <a:endParaRPr lang="en-US" altLang="en-US" smtClean="0"/>
          </a:p>
        </p:txBody>
      </p:sp>
      <p:sp>
        <p:nvSpPr>
          <p:cNvPr id="89092" name="Line 4"/>
          <p:cNvSpPr>
            <a:spLocks noChangeShapeType="1"/>
          </p:cNvSpPr>
          <p:nvPr/>
        </p:nvSpPr>
        <p:spPr bwMode="auto">
          <a:xfrm flipH="1">
            <a:off x="7848600" y="2835275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3" name="Line 5"/>
          <p:cNvSpPr>
            <a:spLocks noChangeShapeType="1"/>
          </p:cNvSpPr>
          <p:nvPr/>
        </p:nvSpPr>
        <p:spPr bwMode="auto">
          <a:xfrm flipH="1">
            <a:off x="8077200" y="3368675"/>
            <a:ext cx="2286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4" name="Line 6"/>
          <p:cNvSpPr>
            <a:spLocks noChangeShapeType="1"/>
          </p:cNvSpPr>
          <p:nvPr/>
        </p:nvSpPr>
        <p:spPr bwMode="auto">
          <a:xfrm flipH="1">
            <a:off x="8305800" y="2835275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5" name="Line 7"/>
          <p:cNvSpPr>
            <a:spLocks noChangeShapeType="1"/>
          </p:cNvSpPr>
          <p:nvPr/>
        </p:nvSpPr>
        <p:spPr bwMode="auto">
          <a:xfrm flipH="1" flipV="1">
            <a:off x="8305800" y="3368675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6" name="Line 8"/>
          <p:cNvSpPr>
            <a:spLocks noChangeShapeType="1"/>
          </p:cNvSpPr>
          <p:nvPr/>
        </p:nvSpPr>
        <p:spPr bwMode="auto">
          <a:xfrm flipH="1" flipV="1">
            <a:off x="7848600" y="3292475"/>
            <a:ext cx="4572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7" name="Rectangle 9"/>
          <p:cNvSpPr>
            <a:spLocks noChangeArrowheads="1"/>
          </p:cNvSpPr>
          <p:nvPr/>
        </p:nvSpPr>
        <p:spPr bwMode="auto">
          <a:xfrm>
            <a:off x="6492875" y="25146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098" name="Rectangle 11"/>
          <p:cNvSpPr>
            <a:spLocks noChangeArrowheads="1"/>
          </p:cNvSpPr>
          <p:nvPr/>
        </p:nvSpPr>
        <p:spPr bwMode="auto">
          <a:xfrm>
            <a:off x="6477000" y="4572000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099" name="Text Box 12"/>
          <p:cNvSpPr txBox="1">
            <a:spLocks noChangeArrowheads="1"/>
          </p:cNvSpPr>
          <p:nvPr/>
        </p:nvSpPr>
        <p:spPr bwMode="auto">
          <a:xfrm>
            <a:off x="6172200" y="2476500"/>
            <a:ext cx="28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9100" name="Text Box 14"/>
          <p:cNvSpPr txBox="1">
            <a:spLocks noChangeArrowheads="1"/>
          </p:cNvSpPr>
          <p:nvPr/>
        </p:nvSpPr>
        <p:spPr bwMode="auto">
          <a:xfrm>
            <a:off x="6165850" y="4573588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89101" name="Oval 15"/>
          <p:cNvSpPr>
            <a:spLocks noChangeArrowheads="1"/>
          </p:cNvSpPr>
          <p:nvPr/>
        </p:nvSpPr>
        <p:spPr bwMode="auto">
          <a:xfrm>
            <a:off x="8229600" y="2759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02" name="Oval 16"/>
          <p:cNvSpPr>
            <a:spLocks noChangeArrowheads="1"/>
          </p:cNvSpPr>
          <p:nvPr/>
        </p:nvSpPr>
        <p:spPr bwMode="auto">
          <a:xfrm>
            <a:off x="8229600" y="32924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03" name="Oval 17"/>
          <p:cNvSpPr>
            <a:spLocks noChangeArrowheads="1"/>
          </p:cNvSpPr>
          <p:nvPr/>
        </p:nvSpPr>
        <p:spPr bwMode="auto">
          <a:xfrm>
            <a:off x="7772400" y="32162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04" name="Oval 18"/>
          <p:cNvSpPr>
            <a:spLocks noChangeArrowheads="1"/>
          </p:cNvSpPr>
          <p:nvPr/>
        </p:nvSpPr>
        <p:spPr bwMode="auto">
          <a:xfrm>
            <a:off x="8001000" y="38258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05" name="Oval 19"/>
          <p:cNvSpPr>
            <a:spLocks noChangeArrowheads="1"/>
          </p:cNvSpPr>
          <p:nvPr/>
        </p:nvSpPr>
        <p:spPr bwMode="auto">
          <a:xfrm>
            <a:off x="8610600" y="352107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06" name="Text Box 20"/>
          <p:cNvSpPr txBox="1">
            <a:spLocks noChangeArrowheads="1"/>
          </p:cNvSpPr>
          <p:nvPr/>
        </p:nvSpPr>
        <p:spPr bwMode="auto">
          <a:xfrm>
            <a:off x="8366125" y="3065463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9107" name="Text Box 21"/>
          <p:cNvSpPr txBox="1">
            <a:spLocks noChangeArrowheads="1"/>
          </p:cNvSpPr>
          <p:nvPr/>
        </p:nvSpPr>
        <p:spPr bwMode="auto">
          <a:xfrm>
            <a:off x="7543800" y="28956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89108" name="Text Box 22"/>
          <p:cNvSpPr txBox="1">
            <a:spLocks noChangeArrowheads="1"/>
          </p:cNvSpPr>
          <p:nvPr/>
        </p:nvSpPr>
        <p:spPr bwMode="auto">
          <a:xfrm>
            <a:off x="7696200" y="3751263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70359" name="Rectangle 23"/>
          <p:cNvSpPr>
            <a:spLocks noChangeArrowheads="1"/>
          </p:cNvSpPr>
          <p:nvPr/>
        </p:nvSpPr>
        <p:spPr bwMode="auto">
          <a:xfrm>
            <a:off x="6477000" y="3063875"/>
            <a:ext cx="762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0360" name="Text Box 24"/>
          <p:cNvSpPr txBox="1">
            <a:spLocks noChangeArrowheads="1"/>
          </p:cNvSpPr>
          <p:nvPr/>
        </p:nvSpPr>
        <p:spPr bwMode="auto">
          <a:xfrm>
            <a:off x="6165850" y="3065463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89111" name="Text Box 25"/>
          <p:cNvSpPr txBox="1">
            <a:spLocks noChangeArrowheads="1"/>
          </p:cNvSpPr>
          <p:nvPr/>
        </p:nvSpPr>
        <p:spPr bwMode="auto">
          <a:xfrm>
            <a:off x="8243888" y="2441575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70362" name="Rectangle 26"/>
          <p:cNvSpPr>
            <a:spLocks noChangeArrowheads="1"/>
          </p:cNvSpPr>
          <p:nvPr/>
        </p:nvSpPr>
        <p:spPr bwMode="auto">
          <a:xfrm>
            <a:off x="6475413" y="3063875"/>
            <a:ext cx="541337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13" name="Rectangle 27"/>
          <p:cNvSpPr>
            <a:spLocks noChangeArrowheads="1"/>
          </p:cNvSpPr>
          <p:nvPr/>
        </p:nvSpPr>
        <p:spPr bwMode="auto">
          <a:xfrm>
            <a:off x="6491288" y="2514600"/>
            <a:ext cx="671512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6165850" y="3581400"/>
            <a:ext cx="1073150" cy="381000"/>
            <a:chOff x="3884" y="2256"/>
            <a:chExt cx="676" cy="240"/>
          </a:xfrm>
        </p:grpSpPr>
        <p:sp>
          <p:nvSpPr>
            <p:cNvPr id="89130" name="Rectangle 10"/>
            <p:cNvSpPr>
              <a:spLocks noChangeArrowheads="1"/>
            </p:cNvSpPr>
            <p:nvPr/>
          </p:nvSpPr>
          <p:spPr bwMode="auto">
            <a:xfrm>
              <a:off x="4080" y="2256"/>
              <a:ext cx="48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9131" name="Text Box 13"/>
            <p:cNvSpPr txBox="1">
              <a:spLocks noChangeArrowheads="1"/>
            </p:cNvSpPr>
            <p:nvPr/>
          </p:nvSpPr>
          <p:spPr bwMode="auto">
            <a:xfrm>
              <a:off x="3884" y="225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89132" name="Rectangle 28"/>
            <p:cNvSpPr>
              <a:spLocks noChangeArrowheads="1"/>
            </p:cNvSpPr>
            <p:nvPr/>
          </p:nvSpPr>
          <p:spPr bwMode="auto">
            <a:xfrm>
              <a:off x="4079" y="2256"/>
              <a:ext cx="231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9115" name="Rectangle 29"/>
          <p:cNvSpPr>
            <a:spLocks noChangeArrowheads="1"/>
          </p:cNvSpPr>
          <p:nvPr/>
        </p:nvSpPr>
        <p:spPr bwMode="auto">
          <a:xfrm>
            <a:off x="6475413" y="4572000"/>
            <a:ext cx="152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16" name="Text Box 30"/>
          <p:cNvSpPr txBox="1">
            <a:spLocks noChangeArrowheads="1"/>
          </p:cNvSpPr>
          <p:nvPr/>
        </p:nvSpPr>
        <p:spPr bwMode="auto">
          <a:xfrm>
            <a:off x="6415088" y="2093913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reward</a:t>
            </a:r>
          </a:p>
        </p:txBody>
      </p:sp>
      <p:sp>
        <p:nvSpPr>
          <p:cNvPr id="89117" name="Oval 31"/>
          <p:cNvSpPr>
            <a:spLocks noChangeArrowheads="1"/>
          </p:cNvSpPr>
          <p:nvPr/>
        </p:nvSpPr>
        <p:spPr bwMode="auto">
          <a:xfrm>
            <a:off x="8229600" y="3290888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0368" name="Rectangle 32"/>
          <p:cNvSpPr>
            <a:spLocks noChangeArrowheads="1"/>
          </p:cNvSpPr>
          <p:nvPr/>
        </p:nvSpPr>
        <p:spPr bwMode="auto">
          <a:xfrm>
            <a:off x="6469063" y="3063875"/>
            <a:ext cx="160337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0369" name="Rectangle 33"/>
          <p:cNvSpPr>
            <a:spLocks noChangeArrowheads="1"/>
          </p:cNvSpPr>
          <p:nvPr/>
        </p:nvSpPr>
        <p:spPr bwMode="auto">
          <a:xfrm>
            <a:off x="6469063" y="3063875"/>
            <a:ext cx="381000" cy="381000"/>
          </a:xfrm>
          <a:prstGeom prst="rect">
            <a:avLst/>
          </a:prstGeom>
          <a:solidFill>
            <a:srgbClr val="FFCC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120" name="Rectangle 35"/>
          <p:cNvSpPr>
            <a:spLocks noChangeArrowheads="1"/>
          </p:cNvSpPr>
          <p:nvPr/>
        </p:nvSpPr>
        <p:spPr bwMode="auto">
          <a:xfrm>
            <a:off x="6477000" y="2514600"/>
            <a:ext cx="685800" cy="381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0372" name="Rectangle 36"/>
          <p:cNvSpPr>
            <a:spLocks noChangeArrowheads="1"/>
          </p:cNvSpPr>
          <p:nvPr/>
        </p:nvSpPr>
        <p:spPr bwMode="auto">
          <a:xfrm>
            <a:off x="6470650" y="3060700"/>
            <a:ext cx="377825" cy="381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0373" name="Oval 37"/>
          <p:cNvSpPr>
            <a:spLocks noChangeArrowheads="1"/>
          </p:cNvSpPr>
          <p:nvPr/>
        </p:nvSpPr>
        <p:spPr bwMode="auto">
          <a:xfrm>
            <a:off x="7772400" y="3216275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6165850" y="4062413"/>
            <a:ext cx="1073150" cy="381000"/>
            <a:chOff x="3884" y="2559"/>
            <a:chExt cx="676" cy="240"/>
          </a:xfrm>
        </p:grpSpPr>
        <p:sp>
          <p:nvSpPr>
            <p:cNvPr id="89127" name="Rectangle 38"/>
            <p:cNvSpPr>
              <a:spLocks noChangeArrowheads="1"/>
            </p:cNvSpPr>
            <p:nvPr/>
          </p:nvSpPr>
          <p:spPr bwMode="auto">
            <a:xfrm>
              <a:off x="4080" y="2559"/>
              <a:ext cx="48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9128" name="Text Box 39"/>
            <p:cNvSpPr txBox="1">
              <a:spLocks noChangeArrowheads="1"/>
            </p:cNvSpPr>
            <p:nvPr/>
          </p:nvSpPr>
          <p:spPr bwMode="auto">
            <a:xfrm>
              <a:off x="3884" y="2560"/>
              <a:ext cx="1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89129" name="Rectangle 40"/>
            <p:cNvSpPr>
              <a:spLocks noChangeArrowheads="1"/>
            </p:cNvSpPr>
            <p:nvPr/>
          </p:nvSpPr>
          <p:spPr bwMode="auto">
            <a:xfrm>
              <a:off x="4079" y="2559"/>
              <a:ext cx="189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9124" name="Text Box 42"/>
          <p:cNvSpPr txBox="1">
            <a:spLocks noChangeArrowheads="1"/>
          </p:cNvSpPr>
          <p:nvPr/>
        </p:nvSpPr>
        <p:spPr bwMode="auto">
          <a:xfrm>
            <a:off x="8629650" y="3582988"/>
            <a:ext cx="285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89125" name="Footer Placeholder 4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89126" name="Slide Number Placeholder 4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F0B02FC5-8B10-4ACD-B149-A31121ECDF1C}" type="slidenum">
              <a:rPr lang="en-US" altLang="en-US"/>
              <a:pPr/>
              <a:t>84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1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5437E-6 L -0.03993 0.03956 C -0.04896 0.04766 -0.05399 0.06015 -0.05399 0.07311 C -0.05399 0.08792 -0.04896 0.09972 -0.03993 0.10782 L 1.11022E-16 0.14761 " pathEditMode="relative" rAng="0" ptsTypes="FffFF">
                                      <p:cBhvr>
                                        <p:cTn id="10" dur="1000" fill="hold"/>
                                        <p:tgtEl>
                                          <p:spTgt spid="270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0" y="7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94817E-6 L -0.03993 0.03957 C -0.04895 0.04767 -0.05399 0.06016 -0.05399 0.07312 C -0.05399 0.08792 -0.04895 0.09972 -0.03993 0.10782 L 5E-6 0.14762 " pathEditMode="relative" rAng="0" ptsTypes="FffFF">
                                      <p:cBhvr>
                                        <p:cTn id="12" dur="1000" fill="hold"/>
                                        <p:tgtEl>
                                          <p:spTgt spid="270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0" y="7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5437E-6 L -0.03993 0.03956 C -0.04895 0.04766 -0.05399 0.06015 -0.05399 0.07311 C -0.05399 0.08792 -0.04895 0.09972 -0.03993 0.10782 L -3.61111E-6 0.14761 " pathEditMode="relative" rAng="0" ptsTypes="FffFF">
                                      <p:cBhvr>
                                        <p:cTn id="14" dur="1000" fill="hold"/>
                                        <p:tgtEl>
                                          <p:spTgt spid="270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0" y="74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55437E-6 L -0.03993 0.03956 C -0.04896 0.04766 -0.054 0.06015 -0.054 0.07311 C -0.054 0.08792 -0.04896 0.09972 -0.03993 0.10782 L 4.16667E-6 0.14761 " pathEditMode="relative" rAng="0" ptsTypes="FffFF">
                                      <p:cBhvr>
                                        <p:cTn id="16" dur="1000" fill="hold"/>
                                        <p:tgtEl>
                                          <p:spTgt spid="270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0" y="74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0324 L 0.00034 -0.075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4 0.00208 L 0.00069 -0.0735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59" grpId="0" animBg="1"/>
      <p:bldP spid="270360" grpId="0"/>
      <p:bldP spid="270362" grpId="0" animBg="1"/>
      <p:bldP spid="270368" grpId="0" animBg="1"/>
      <p:bldP spid="270368" grpId="1" animBg="1"/>
      <p:bldP spid="270369" grpId="0" animBg="1"/>
      <p:bldP spid="270372" grpId="0" animBg="1"/>
      <p:bldP spid="27037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Experiments: 2 Case Studies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mtClean="0"/>
              <a:t>We have </a:t>
            </a:r>
            <a:r>
              <a:rPr lang="en-US" altLang="en-US" smtClean="0">
                <a:solidFill>
                  <a:srgbClr val="CC0000"/>
                </a:solidFill>
              </a:rPr>
              <a:t>real propagation data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Blog network: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We crawled blogs for 1 year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We identified cascades – temporal propagation of information</a:t>
            </a:r>
          </a:p>
          <a:p>
            <a:pPr lvl="1">
              <a:lnSpc>
                <a:spcPct val="90000"/>
              </a:lnSpc>
            </a:pPr>
            <a:r>
              <a:rPr lang="en-US" altLang="en-US" smtClean="0"/>
              <a:t>Water distribution network: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Real city water distribution networks</a:t>
            </a:r>
          </a:p>
          <a:p>
            <a:pPr lvl="2">
              <a:lnSpc>
                <a:spcPct val="90000"/>
              </a:lnSpc>
            </a:pPr>
            <a:r>
              <a:rPr lang="en-US" altLang="en-US" smtClean="0"/>
              <a:t>Realistic simulator of water consumption provided by US Environmental Protection Agency</a:t>
            </a:r>
          </a:p>
        </p:txBody>
      </p:sp>
      <p:sp>
        <p:nvSpPr>
          <p:cNvPr id="9011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901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9E9C6B3F-7BAB-45E5-B61F-9B14A1B122A7}" type="slidenum">
              <a:rPr lang="en-US" altLang="en-US"/>
              <a:pPr/>
              <a:t>85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/>
          <a:lstStyle/>
          <a:p>
            <a:pPr algn="l"/>
            <a:r>
              <a:rPr lang="en-US" altLang="en-US" smtClean="0"/>
              <a:t>Case study 1: Cascades in Blogs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/>
              <a:t>(Same data as in part 2 of the talk)</a:t>
            </a:r>
          </a:p>
          <a:p>
            <a:pPr lvl="1"/>
            <a:r>
              <a:rPr lang="en-US" altLang="en-US" smtClean="0"/>
              <a:t>We crawled 45,000 blogs for 1 year</a:t>
            </a:r>
          </a:p>
          <a:p>
            <a:pPr lvl="1"/>
            <a:r>
              <a:rPr lang="en-US" altLang="en-US" smtClean="0"/>
              <a:t>We obtained 10 million posts</a:t>
            </a:r>
          </a:p>
          <a:p>
            <a:pPr lvl="1"/>
            <a:r>
              <a:rPr lang="en-US" altLang="en-US" smtClean="0"/>
              <a:t>And identified 350,000 cascades</a:t>
            </a:r>
          </a:p>
        </p:txBody>
      </p:sp>
      <p:pic>
        <p:nvPicPr>
          <p:cNvPr id="91140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0"/>
            <a:ext cx="4800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91142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9008232D-895C-4B59-8FC9-4CBC5363B914}" type="slidenum">
              <a:rPr lang="en-US" altLang="en-US"/>
              <a:pPr/>
              <a:t>86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mtClean="0"/>
              <a:t>Q1: Blogs: Solution Quality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CC0000"/>
                </a:solidFill>
              </a:rPr>
              <a:t>Our bound is much tighter</a:t>
            </a:r>
            <a:endParaRPr lang="en-US" altLang="en-US" smtClean="0"/>
          </a:p>
          <a:p>
            <a:pPr lvl="1"/>
            <a:r>
              <a:rPr lang="en-US" altLang="en-US" smtClean="0">
                <a:solidFill>
                  <a:srgbClr val="CC0000"/>
                </a:solidFill>
              </a:rPr>
              <a:t>13%</a:t>
            </a:r>
            <a:r>
              <a:rPr lang="en-US" altLang="en-US" smtClean="0"/>
              <a:t> instead of 37%</a:t>
            </a:r>
          </a:p>
        </p:txBody>
      </p:sp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60663"/>
            <a:ext cx="5181600" cy="38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TextBox 5"/>
          <p:cNvSpPr txBox="1">
            <a:spLocks noChangeArrowheads="1"/>
          </p:cNvSpPr>
          <p:nvPr/>
        </p:nvSpPr>
        <p:spPr bwMode="auto">
          <a:xfrm>
            <a:off x="6845300" y="3048000"/>
            <a:ext cx="1606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solidFill>
                  <a:srgbClr val="FF0000"/>
                </a:solidFill>
              </a:rPr>
              <a:t>Old</a:t>
            </a:r>
            <a:r>
              <a:rPr lang="en-US" altLang="en-US" sz="2400"/>
              <a:t> </a:t>
            </a:r>
            <a:r>
              <a:rPr lang="en-US" altLang="en-US" sz="2400">
                <a:solidFill>
                  <a:srgbClr val="FF0000"/>
                </a:solidFill>
              </a:rPr>
              <a:t>bound</a:t>
            </a:r>
          </a:p>
        </p:txBody>
      </p:sp>
      <p:sp>
        <p:nvSpPr>
          <p:cNvPr id="92166" name="TextBox 6"/>
          <p:cNvSpPr txBox="1">
            <a:spLocks noChangeArrowheads="1"/>
          </p:cNvSpPr>
          <p:nvPr/>
        </p:nvSpPr>
        <p:spPr bwMode="auto">
          <a:xfrm>
            <a:off x="6858000" y="4110038"/>
            <a:ext cx="1639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solidFill>
                  <a:srgbClr val="008000"/>
                </a:solidFill>
              </a:rPr>
              <a:t>Our bound</a:t>
            </a:r>
          </a:p>
        </p:txBody>
      </p:sp>
      <p:sp>
        <p:nvSpPr>
          <p:cNvPr id="92167" name="TextBox 7"/>
          <p:cNvSpPr txBox="1">
            <a:spLocks noChangeArrowheads="1"/>
          </p:cNvSpPr>
          <p:nvPr/>
        </p:nvSpPr>
        <p:spPr bwMode="auto">
          <a:xfrm>
            <a:off x="6858000" y="4495800"/>
            <a:ext cx="971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solidFill>
                  <a:srgbClr val="0000FF"/>
                </a:solidFill>
              </a:rPr>
              <a:t>CELF</a:t>
            </a:r>
          </a:p>
        </p:txBody>
      </p:sp>
      <p:sp>
        <p:nvSpPr>
          <p:cNvPr id="92168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92169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0567A363-4D2F-414D-B87D-A11E55C54189}" type="slidenum">
              <a:rPr lang="en-US" altLang="en-US"/>
              <a:pPr/>
              <a:t>87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mtClean="0"/>
              <a:t>Q2: Blogs: Cost of a Blog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3505200" cy="472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smtClean="0"/>
              <a:t>Unit cost:</a:t>
            </a:r>
          </a:p>
          <a:p>
            <a:pPr lvl="1">
              <a:lnSpc>
                <a:spcPct val="80000"/>
              </a:lnSpc>
            </a:pPr>
            <a:r>
              <a:rPr lang="en-US" altLang="en-US" sz="2400" smtClean="0"/>
              <a:t>algorithm picks </a:t>
            </a:r>
            <a:r>
              <a:rPr lang="en-US" altLang="en-US" sz="2400" smtClean="0">
                <a:solidFill>
                  <a:srgbClr val="CC0000"/>
                </a:solidFill>
              </a:rPr>
              <a:t>large popular blogs</a:t>
            </a:r>
            <a:r>
              <a:rPr lang="en-US" altLang="en-US" sz="2400" smtClean="0"/>
              <a:t>: </a:t>
            </a:r>
            <a:r>
              <a:rPr lang="en-US" altLang="en-US" sz="1600" smtClean="0">
                <a:latin typeface="Courier New" panose="02070309020205020404" pitchFamily="49" charset="0"/>
              </a:rPr>
              <a:t>instapundit.com, michellemalkin.com</a:t>
            </a:r>
          </a:p>
          <a:p>
            <a:pPr>
              <a:lnSpc>
                <a:spcPct val="80000"/>
              </a:lnSpc>
            </a:pPr>
            <a:r>
              <a:rPr lang="en-US" altLang="en-US" sz="2800" smtClean="0"/>
              <a:t>Variable cost:</a:t>
            </a:r>
            <a:endParaRPr lang="en-US" altLang="en-US" sz="2400" smtClean="0"/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proportional to the </a:t>
            </a:r>
            <a:r>
              <a:rPr lang="en-US" altLang="en-US" sz="2000" smtClean="0">
                <a:solidFill>
                  <a:srgbClr val="CC0000"/>
                </a:solidFill>
              </a:rPr>
              <a:t>number of posts</a:t>
            </a:r>
          </a:p>
          <a:p>
            <a:pPr>
              <a:lnSpc>
                <a:spcPct val="80000"/>
              </a:lnSpc>
            </a:pPr>
            <a:r>
              <a:rPr lang="en-US" altLang="en-US" sz="2800" smtClean="0"/>
              <a:t>We can do much better when considering costs</a:t>
            </a:r>
          </a:p>
        </p:txBody>
      </p:sp>
      <p:pic>
        <p:nvPicPr>
          <p:cNvPr id="931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2438400"/>
            <a:ext cx="48672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9" name="TextBox 5"/>
          <p:cNvSpPr txBox="1">
            <a:spLocks noChangeArrowheads="1"/>
          </p:cNvSpPr>
          <p:nvPr/>
        </p:nvSpPr>
        <p:spPr bwMode="auto">
          <a:xfrm>
            <a:off x="7304088" y="3657600"/>
            <a:ext cx="1382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solidFill>
                  <a:srgbClr val="FF0000"/>
                </a:solidFill>
              </a:rPr>
              <a:t>Unit cost</a:t>
            </a:r>
          </a:p>
        </p:txBody>
      </p:sp>
      <p:sp>
        <p:nvSpPr>
          <p:cNvPr id="93190" name="TextBox 7"/>
          <p:cNvSpPr txBox="1">
            <a:spLocks noChangeArrowheads="1"/>
          </p:cNvSpPr>
          <p:nvPr/>
        </p:nvSpPr>
        <p:spPr bwMode="auto">
          <a:xfrm>
            <a:off x="7010400" y="2743200"/>
            <a:ext cx="194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solidFill>
                  <a:srgbClr val="0000FF"/>
                </a:solidFill>
              </a:rPr>
              <a:t>Variable cost</a:t>
            </a:r>
          </a:p>
        </p:txBody>
      </p:sp>
      <p:sp>
        <p:nvSpPr>
          <p:cNvPr id="93191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93192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4B07D66E-CAC9-42C8-BF9A-C52E371955D9}" type="slidenum">
              <a:rPr lang="en-US" altLang="en-US"/>
              <a:pPr/>
              <a:t>88</a:t>
            </a:fld>
            <a:endParaRPr lang="en-US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mtClean="0"/>
              <a:t>Q2: Blogs: Cost of a Blog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3886200" cy="495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smtClean="0"/>
              <a:t>But then algorithm picks </a:t>
            </a:r>
            <a:r>
              <a:rPr lang="en-US" altLang="en-US" sz="2800" smtClean="0">
                <a:solidFill>
                  <a:srgbClr val="CC0000"/>
                </a:solidFill>
              </a:rPr>
              <a:t>lots of small blogs</a:t>
            </a:r>
            <a:r>
              <a:rPr lang="en-US" altLang="en-US" sz="2800" smtClean="0"/>
              <a:t> that participate in few cascades</a:t>
            </a:r>
          </a:p>
          <a:p>
            <a:pPr>
              <a:lnSpc>
                <a:spcPct val="90000"/>
              </a:lnSpc>
            </a:pPr>
            <a:r>
              <a:rPr lang="en-US" altLang="en-US" sz="2800" smtClean="0"/>
              <a:t>We pick best solution that interpolates between the costs</a:t>
            </a:r>
          </a:p>
          <a:p>
            <a:pPr>
              <a:lnSpc>
                <a:spcPct val="90000"/>
              </a:lnSpc>
            </a:pPr>
            <a:r>
              <a:rPr lang="en-US" altLang="en-US" sz="2800" smtClean="0"/>
              <a:t>We can get good solutions with </a:t>
            </a:r>
            <a:r>
              <a:rPr lang="en-US" altLang="en-US" sz="2800" smtClean="0">
                <a:solidFill>
                  <a:srgbClr val="CC0000"/>
                </a:solidFill>
              </a:rPr>
              <a:t>few blogs and few posts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63738"/>
            <a:ext cx="4822825" cy="359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4860925" y="5759450"/>
            <a:ext cx="38258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/>
              <a:t>Each curve represents solutions with same final reward</a:t>
            </a:r>
          </a:p>
        </p:txBody>
      </p:sp>
      <p:sp>
        <p:nvSpPr>
          <p:cNvPr id="94214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9421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3A19132F-5982-4897-939F-A907C70F99BC}" type="slidenum">
              <a:rPr lang="en-US" altLang="en-US"/>
              <a:pPr/>
              <a:t>89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Diffusion Curves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001000" cy="21336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Basis for models: 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C00000"/>
                </a:solidFill>
              </a:rPr>
              <a:t>Probability of adopting new behavior depends on the number of friends who have adopted </a:t>
            </a:r>
            <a:r>
              <a:rPr lang="en-US" dirty="0" smtClean="0"/>
              <a:t>[Bass ‘69, Granovetter ‘78, Shelling ’78]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What’s the dependence?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endParaRPr lang="en-US" dirty="0" smtClean="0"/>
          </a:p>
        </p:txBody>
      </p: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33400" y="3581400"/>
            <a:ext cx="3749675" cy="2457450"/>
            <a:chOff x="594212" y="3657600"/>
            <a:chExt cx="3749188" cy="2457510"/>
          </a:xfrm>
        </p:grpSpPr>
        <p:cxnSp>
          <p:nvCxnSpPr>
            <p:cNvPr id="5" name="Straight Connector 4"/>
            <p:cNvCxnSpPr/>
            <p:nvPr/>
          </p:nvCxnSpPr>
          <p:spPr>
            <a:xfrm rot="5400000">
              <a:off x="75808" y="4647430"/>
              <a:ext cx="198124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67226" y="5638848"/>
              <a:ext cx="3276174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03" name="TextBox 7"/>
            <p:cNvSpPr txBox="1">
              <a:spLocks noChangeArrowheads="1"/>
            </p:cNvSpPr>
            <p:nvPr/>
          </p:nvSpPr>
          <p:spPr bwMode="auto">
            <a:xfrm>
              <a:off x="914400" y="5715000"/>
              <a:ext cx="34119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/>
                <a:t>k = number of friends adopting</a:t>
              </a:r>
            </a:p>
          </p:txBody>
        </p:sp>
        <p:sp>
          <p:nvSpPr>
            <p:cNvPr id="16404" name="TextBox 8"/>
            <p:cNvSpPr txBox="1">
              <a:spLocks noChangeArrowheads="1"/>
            </p:cNvSpPr>
            <p:nvPr/>
          </p:nvSpPr>
          <p:spPr bwMode="auto">
            <a:xfrm rot="-5400000">
              <a:off x="-209149" y="4524841"/>
              <a:ext cx="20068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/>
                <a:t>Prob. of adoption</a:t>
              </a:r>
            </a:p>
          </p:txBody>
        </p:sp>
      </p:grpSp>
      <p:sp>
        <p:nvSpPr>
          <p:cNvPr id="14" name="Freeform 13"/>
          <p:cNvSpPr/>
          <p:nvPr/>
        </p:nvSpPr>
        <p:spPr>
          <a:xfrm>
            <a:off x="1003300" y="3776663"/>
            <a:ext cx="3051175" cy="1647825"/>
          </a:xfrm>
          <a:custGeom>
            <a:avLst/>
            <a:gdLst>
              <a:gd name="connsiteX0" fmla="*/ 0 w 3372787"/>
              <a:gd name="connsiteY0" fmla="*/ 1648918 h 1648918"/>
              <a:gd name="connsiteX1" fmla="*/ 209862 w 3372787"/>
              <a:gd name="connsiteY1" fmla="*/ 1154243 h 1648918"/>
              <a:gd name="connsiteX2" fmla="*/ 539646 w 3372787"/>
              <a:gd name="connsiteY2" fmla="*/ 749508 h 1648918"/>
              <a:gd name="connsiteX3" fmla="*/ 959370 w 3372787"/>
              <a:gd name="connsiteY3" fmla="*/ 434715 h 1648918"/>
              <a:gd name="connsiteX4" fmla="*/ 1603947 w 3372787"/>
              <a:gd name="connsiteY4" fmla="*/ 149902 h 1648918"/>
              <a:gd name="connsiteX5" fmla="*/ 2743200 w 3372787"/>
              <a:gd name="connsiteY5" fmla="*/ 29980 h 1648918"/>
              <a:gd name="connsiteX6" fmla="*/ 3372787 w 3372787"/>
              <a:gd name="connsiteY6" fmla="*/ 0 h 164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2787" h="1648918">
                <a:moveTo>
                  <a:pt x="0" y="1648918"/>
                </a:moveTo>
                <a:cubicBezTo>
                  <a:pt x="59960" y="1476531"/>
                  <a:pt x="119921" y="1304145"/>
                  <a:pt x="209862" y="1154243"/>
                </a:cubicBezTo>
                <a:cubicBezTo>
                  <a:pt x="299803" y="1004341"/>
                  <a:pt x="414728" y="869429"/>
                  <a:pt x="539646" y="749508"/>
                </a:cubicBezTo>
                <a:cubicBezTo>
                  <a:pt x="664564" y="629587"/>
                  <a:pt x="781987" y="534649"/>
                  <a:pt x="959370" y="434715"/>
                </a:cubicBezTo>
                <a:cubicBezTo>
                  <a:pt x="1136753" y="334781"/>
                  <a:pt x="1306642" y="217358"/>
                  <a:pt x="1603947" y="149902"/>
                </a:cubicBezTo>
                <a:cubicBezTo>
                  <a:pt x="1901252" y="82446"/>
                  <a:pt x="2448393" y="54964"/>
                  <a:pt x="2743200" y="29980"/>
                </a:cubicBezTo>
                <a:cubicBezTo>
                  <a:pt x="3038007" y="4996"/>
                  <a:pt x="3205397" y="2498"/>
                  <a:pt x="3372787" y="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4860925" y="3581400"/>
            <a:ext cx="3749675" cy="2457450"/>
            <a:chOff x="594212" y="3657600"/>
            <a:chExt cx="3749188" cy="2457510"/>
          </a:xfrm>
        </p:grpSpPr>
        <p:cxnSp>
          <p:nvCxnSpPr>
            <p:cNvPr id="16" name="Straight Connector 15"/>
            <p:cNvCxnSpPr/>
            <p:nvPr/>
          </p:nvCxnSpPr>
          <p:spPr>
            <a:xfrm rot="5400000">
              <a:off x="75808" y="4647430"/>
              <a:ext cx="1981248" cy="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67226" y="5638848"/>
              <a:ext cx="3276174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99" name="TextBox 17"/>
            <p:cNvSpPr txBox="1">
              <a:spLocks noChangeArrowheads="1"/>
            </p:cNvSpPr>
            <p:nvPr/>
          </p:nvSpPr>
          <p:spPr bwMode="auto">
            <a:xfrm>
              <a:off x="914400" y="5715000"/>
              <a:ext cx="34119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/>
                <a:t>k = number of friends adopting</a:t>
              </a:r>
            </a:p>
          </p:txBody>
        </p:sp>
        <p:sp>
          <p:nvSpPr>
            <p:cNvPr id="16400" name="TextBox 18"/>
            <p:cNvSpPr txBox="1">
              <a:spLocks noChangeArrowheads="1"/>
            </p:cNvSpPr>
            <p:nvPr/>
          </p:nvSpPr>
          <p:spPr bwMode="auto">
            <a:xfrm rot="-5400000">
              <a:off x="-209149" y="4524841"/>
              <a:ext cx="20068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/>
                <a:t>Prob. of adoption</a:t>
              </a:r>
            </a:p>
          </p:txBody>
        </p:sp>
      </p:grpSp>
      <p:sp>
        <p:nvSpPr>
          <p:cNvPr id="22" name="Freeform 21"/>
          <p:cNvSpPr/>
          <p:nvPr/>
        </p:nvSpPr>
        <p:spPr>
          <a:xfrm>
            <a:off x="5308600" y="531971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354638" y="3760788"/>
            <a:ext cx="2906712" cy="1649412"/>
          </a:xfrm>
          <a:custGeom>
            <a:avLst/>
            <a:gdLst>
              <a:gd name="connsiteX0" fmla="*/ 0 w 2908092"/>
              <a:gd name="connsiteY0" fmla="*/ 1648918 h 1648918"/>
              <a:gd name="connsiteX1" fmla="*/ 449705 w 2908092"/>
              <a:gd name="connsiteY1" fmla="*/ 1618938 h 1648918"/>
              <a:gd name="connsiteX2" fmla="*/ 659567 w 2908092"/>
              <a:gd name="connsiteY2" fmla="*/ 1499016 h 1648918"/>
              <a:gd name="connsiteX3" fmla="*/ 809469 w 2908092"/>
              <a:gd name="connsiteY3" fmla="*/ 1184223 h 1648918"/>
              <a:gd name="connsiteX4" fmla="*/ 884420 w 2908092"/>
              <a:gd name="connsiteY4" fmla="*/ 584616 h 1648918"/>
              <a:gd name="connsiteX5" fmla="*/ 1079292 w 2908092"/>
              <a:gd name="connsiteY5" fmla="*/ 254833 h 1648918"/>
              <a:gd name="connsiteX6" fmla="*/ 1528997 w 2908092"/>
              <a:gd name="connsiteY6" fmla="*/ 104931 h 1648918"/>
              <a:gd name="connsiteX7" fmla="*/ 2908092 w 2908092"/>
              <a:gd name="connsiteY7" fmla="*/ 0 h 1648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8092" h="1648918">
                <a:moveTo>
                  <a:pt x="0" y="1648918"/>
                </a:moveTo>
                <a:cubicBezTo>
                  <a:pt x="169888" y="1646420"/>
                  <a:pt x="339777" y="1643922"/>
                  <a:pt x="449705" y="1618938"/>
                </a:cubicBezTo>
                <a:cubicBezTo>
                  <a:pt x="559633" y="1593954"/>
                  <a:pt x="599606" y="1571469"/>
                  <a:pt x="659567" y="1499016"/>
                </a:cubicBezTo>
                <a:cubicBezTo>
                  <a:pt x="719528" y="1426563"/>
                  <a:pt x="771994" y="1336623"/>
                  <a:pt x="809469" y="1184223"/>
                </a:cubicBezTo>
                <a:cubicBezTo>
                  <a:pt x="846944" y="1031823"/>
                  <a:pt x="839449" y="739514"/>
                  <a:pt x="884420" y="584616"/>
                </a:cubicBezTo>
                <a:cubicBezTo>
                  <a:pt x="929391" y="429718"/>
                  <a:pt x="971863" y="334780"/>
                  <a:pt x="1079292" y="254833"/>
                </a:cubicBezTo>
                <a:cubicBezTo>
                  <a:pt x="1186721" y="174886"/>
                  <a:pt x="1224197" y="147403"/>
                  <a:pt x="1528997" y="104931"/>
                </a:cubicBezTo>
                <a:cubicBezTo>
                  <a:pt x="1833797" y="62459"/>
                  <a:pt x="2370944" y="31229"/>
                  <a:pt x="2908092" y="0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990600" y="6096000"/>
            <a:ext cx="3206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/>
              <a:t>Diminishing returns?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595938" y="6105525"/>
            <a:ext cx="2176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800"/>
              <a:t>Critical mass?</a:t>
            </a:r>
          </a:p>
        </p:txBody>
      </p:sp>
      <p:sp>
        <p:nvSpPr>
          <p:cNvPr id="16395" name="Footer Placeholder 2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6396" name="Slide Number Placeholder 2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E7933BD1-F3E8-471B-A01D-9CF3715AAA6B}" type="slidenum">
              <a:rPr lang="en-US" altLang="en-US"/>
              <a:pPr/>
              <a:t>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5" grpId="0" animBg="1"/>
      <p:bldP spid="26" grpId="0"/>
      <p:bldP spid="2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mtClean="0"/>
              <a:t>Q4: Blogs: Heuristic Selection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5380038"/>
            <a:ext cx="8305800" cy="1173162"/>
          </a:xfrm>
        </p:spPr>
        <p:txBody>
          <a:bodyPr/>
          <a:lstStyle/>
          <a:p>
            <a:r>
              <a:rPr lang="en-US" altLang="en-US" smtClean="0"/>
              <a:t>Heuristics perform much worse</a:t>
            </a:r>
          </a:p>
          <a:p>
            <a:r>
              <a:rPr lang="en-US" altLang="en-US" smtClean="0"/>
              <a:t>One really needs to perform optimization</a:t>
            </a:r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46200"/>
            <a:ext cx="5334000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9523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DCE54D90-51EE-4C6F-B27D-F2838F3CE77B}" type="slidenum">
              <a:rPr lang="en-US" altLang="en-US"/>
              <a:pPr/>
              <a:t>90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Blogs: Generalization to Future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4724400"/>
            <a:ext cx="8229600" cy="17526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We want to generalize well to future (unknown) cascades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smtClean="0"/>
              <a:t>Limiting selection to bigger blogs improves generalization</a:t>
            </a:r>
            <a:endParaRPr lang="en-US"/>
          </a:p>
        </p:txBody>
      </p:sp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0"/>
            <a:ext cx="427355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1021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2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9626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202D045C-3E02-4D12-B141-E8F9B1F519EB}" type="slidenum">
              <a:rPr lang="en-US" altLang="en-US"/>
              <a:pPr/>
              <a:t>91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mtClean="0"/>
              <a:t>Q5: Blogs: Scalability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953000" y="1874838"/>
            <a:ext cx="3733800" cy="4525962"/>
          </a:xfrm>
        </p:spPr>
        <p:txBody>
          <a:bodyPr/>
          <a:lstStyle/>
          <a:p>
            <a:r>
              <a:rPr lang="en-US" altLang="en-US" smtClean="0">
                <a:solidFill>
                  <a:srgbClr val="CC0000"/>
                </a:solidFill>
              </a:rPr>
              <a:t>CELF</a:t>
            </a:r>
            <a:r>
              <a:rPr lang="en-US" altLang="en-US" smtClean="0"/>
              <a:t> runs </a:t>
            </a:r>
            <a:r>
              <a:rPr lang="en-US" altLang="en-US" b="1" smtClean="0">
                <a:solidFill>
                  <a:srgbClr val="C00000"/>
                </a:solidFill>
              </a:rPr>
              <a:t>700</a:t>
            </a:r>
            <a:r>
              <a:rPr lang="en-US" altLang="en-US" smtClean="0"/>
              <a:t> times faster than simple hill-climbing algorithm</a:t>
            </a:r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4572000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9728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5BE4A95-EA35-4EA2-B6A8-15BDC0CE13EA}" type="slidenum">
              <a:rPr lang="en-US" altLang="en-US"/>
              <a:pPr/>
              <a:t>92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Case study 2: Water Network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7924800" cy="4953000"/>
          </a:xfrm>
        </p:spPr>
        <p:txBody>
          <a:bodyPr rtlCol="0">
            <a:normAutofit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Real </a:t>
            </a:r>
            <a:r>
              <a:rPr lang="en-US" dirty="0"/>
              <a:t>metropolitan area </a:t>
            </a:r>
            <a:r>
              <a:rPr lang="en-US" dirty="0" smtClean="0"/>
              <a:t>			     water network 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 smtClean="0"/>
              <a:t>V </a:t>
            </a:r>
            <a:r>
              <a:rPr lang="en-US" dirty="0"/>
              <a:t>= 21,000 nodes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/>
              <a:t>E = 25,000 </a:t>
            </a:r>
            <a:r>
              <a:rPr lang="en-US" dirty="0" smtClean="0"/>
              <a:t>pipes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defRPr/>
            </a:pPr>
            <a:endParaRPr lang="en-US" dirty="0"/>
          </a:p>
          <a:p>
            <a:pPr fontAlgn="auto">
              <a:lnSpc>
                <a:spcPct val="9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Use a cluster of 50 machines for a month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Simulate 3.6 </a:t>
            </a:r>
            <a:r>
              <a:rPr lang="en-US" dirty="0"/>
              <a:t>million </a:t>
            </a:r>
            <a:r>
              <a:rPr lang="en-US" dirty="0" smtClean="0"/>
              <a:t>epidemic </a:t>
            </a:r>
            <a:r>
              <a:rPr lang="en-US" dirty="0"/>
              <a:t>scenarios </a:t>
            </a:r>
            <a:endParaRPr lang="en-US" dirty="0" smtClean="0"/>
          </a:p>
          <a:p>
            <a:pPr fontAlgn="auto">
              <a:lnSpc>
                <a:spcPct val="90000"/>
              </a:lnSpc>
              <a:spcAft>
                <a:spcPts val="0"/>
              </a:spcAft>
              <a:buClr>
                <a:schemeClr val="accent6"/>
              </a:buClr>
              <a:buFont typeface="Wingdings" panose="05000000000000000000" pitchFamily="2" charset="2"/>
              <a:buNone/>
              <a:defRPr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152 GB of </a:t>
            </a:r>
            <a:r>
              <a:rPr lang="en-US" dirty="0" smtClean="0"/>
              <a:t>epidemic data</a:t>
            </a:r>
            <a:r>
              <a:rPr lang="en-US" dirty="0"/>
              <a:t>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/>
              <a:t>By exploiting </a:t>
            </a:r>
            <a:r>
              <a:rPr lang="en-US" dirty="0" err="1"/>
              <a:t>sparsity</a:t>
            </a:r>
            <a:r>
              <a:rPr lang="en-US" dirty="0"/>
              <a:t> we </a:t>
            </a:r>
            <a:r>
              <a:rPr lang="en-US" dirty="0" smtClean="0"/>
              <a:t>fit </a:t>
            </a:r>
            <a:r>
              <a:rPr lang="en-US" dirty="0"/>
              <a:t>it into main memory (16GB)</a:t>
            </a:r>
          </a:p>
        </p:txBody>
      </p:sp>
      <p:sp>
        <p:nvSpPr>
          <p:cNvPr id="7" name="Double Bracket 6"/>
          <p:cNvSpPr/>
          <p:nvPr/>
        </p:nvSpPr>
        <p:spPr>
          <a:xfrm>
            <a:off x="350838" y="3733800"/>
            <a:ext cx="7802562" cy="2362200"/>
          </a:xfrm>
          <a:prstGeom prst="bracketPair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C00000"/>
              </a:solidFill>
            </a:endParaRPr>
          </a:p>
        </p:txBody>
      </p:sp>
      <p:pic>
        <p:nvPicPr>
          <p:cNvPr id="9830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517650"/>
            <a:ext cx="25908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10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98311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354FF6E5-57FF-43FF-9559-7E5CC15C576F}" type="slidenum">
              <a:rPr lang="en-US" altLang="en-US"/>
              <a:pPr/>
              <a:t>93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mtClean="0"/>
              <a:t>Water: Solution Quality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381000" y="5105400"/>
            <a:ext cx="8229600" cy="1295400"/>
          </a:xfrm>
        </p:spPr>
        <p:txBody>
          <a:bodyPr/>
          <a:lstStyle/>
          <a:p>
            <a:r>
              <a:rPr lang="en-US" altLang="en-US" smtClean="0"/>
              <a:t>The new bound gives much better estimate of solution quality</a:t>
            </a:r>
          </a:p>
          <a:p>
            <a:endParaRPr lang="en-US" altLang="en-US" smtClean="0"/>
          </a:p>
        </p:txBody>
      </p:sp>
      <p:pic>
        <p:nvPicPr>
          <p:cNvPr id="9933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38" y="1600200"/>
            <a:ext cx="4475162" cy="341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TextBox 5"/>
          <p:cNvSpPr txBox="1">
            <a:spLocks noChangeArrowheads="1"/>
          </p:cNvSpPr>
          <p:nvPr/>
        </p:nvSpPr>
        <p:spPr bwMode="auto">
          <a:xfrm>
            <a:off x="6019800" y="1747838"/>
            <a:ext cx="1606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solidFill>
                  <a:srgbClr val="FF0000"/>
                </a:solidFill>
              </a:rPr>
              <a:t>Old</a:t>
            </a:r>
            <a:r>
              <a:rPr lang="en-US" altLang="en-US" sz="2400"/>
              <a:t> </a:t>
            </a:r>
            <a:r>
              <a:rPr lang="en-US" altLang="en-US" sz="2400">
                <a:solidFill>
                  <a:srgbClr val="FF0000"/>
                </a:solidFill>
              </a:rPr>
              <a:t>bound</a:t>
            </a:r>
          </a:p>
        </p:txBody>
      </p:sp>
      <p:sp>
        <p:nvSpPr>
          <p:cNvPr id="99334" name="TextBox 6"/>
          <p:cNvSpPr txBox="1">
            <a:spLocks noChangeArrowheads="1"/>
          </p:cNvSpPr>
          <p:nvPr/>
        </p:nvSpPr>
        <p:spPr bwMode="auto">
          <a:xfrm>
            <a:off x="6032500" y="2438400"/>
            <a:ext cx="1639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solidFill>
                  <a:srgbClr val="008000"/>
                </a:solidFill>
              </a:rPr>
              <a:t>Our bound</a:t>
            </a:r>
          </a:p>
        </p:txBody>
      </p:sp>
      <p:sp>
        <p:nvSpPr>
          <p:cNvPr id="99335" name="TextBox 7"/>
          <p:cNvSpPr txBox="1">
            <a:spLocks noChangeArrowheads="1"/>
          </p:cNvSpPr>
          <p:nvPr/>
        </p:nvSpPr>
        <p:spPr bwMode="auto">
          <a:xfrm>
            <a:off x="6032500" y="2824163"/>
            <a:ext cx="971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solidFill>
                  <a:srgbClr val="0000FF"/>
                </a:solidFill>
              </a:rPr>
              <a:t>CELF</a:t>
            </a:r>
          </a:p>
        </p:txBody>
      </p:sp>
      <p:sp>
        <p:nvSpPr>
          <p:cNvPr id="99336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99337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BA66220D-6ABB-449B-ADA3-672BDC4E108A}" type="slidenum">
              <a:rPr lang="en-US" altLang="en-US"/>
              <a:pPr/>
              <a:t>94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686800" cy="1143000"/>
          </a:xfrm>
        </p:spPr>
        <p:txBody>
          <a:bodyPr/>
          <a:lstStyle/>
          <a:p>
            <a:pPr algn="l"/>
            <a:r>
              <a:rPr lang="en-US" altLang="en-US" smtClean="0"/>
              <a:t>Water: Heuristic Placement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5105400"/>
            <a:ext cx="8458200" cy="16002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Heuristics placements perform much worse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/>
              <a:t>One really needs to consider the spread of epidemics</a:t>
            </a:r>
            <a:endParaRPr lang="en-US" dirty="0"/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1371600"/>
            <a:ext cx="48418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7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0035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E2E1DD09-DAB1-495F-824F-C0658F23AE8A}" type="slidenum">
              <a:rPr lang="en-US" altLang="en-US"/>
              <a:pPr/>
              <a:t>95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839200" cy="1143000"/>
          </a:xfrm>
        </p:spPr>
        <p:txBody>
          <a:bodyPr/>
          <a:lstStyle/>
          <a:p>
            <a:pPr algn="l"/>
            <a:r>
              <a:rPr lang="en-US" altLang="en-US" smtClean="0"/>
              <a:t>Water: Placement Visualization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/>
              <a:t>Different reward functions give different sensor placements</a:t>
            </a:r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743200"/>
            <a:ext cx="3657600" cy="290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914400" y="5805488"/>
            <a:ext cx="2627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Population affected</a:t>
            </a:r>
          </a:p>
        </p:txBody>
      </p:sp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697163"/>
            <a:ext cx="3692525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5264150" y="5786438"/>
            <a:ext cx="2687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/>
              <a:t>Detection likelihood</a:t>
            </a:r>
          </a:p>
        </p:txBody>
      </p:sp>
      <p:sp>
        <p:nvSpPr>
          <p:cNvPr id="101384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01385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4F122CA7-FB83-463F-8D49-8E827883F403}" type="slidenum">
              <a:rPr lang="en-US" altLang="en-US"/>
              <a:pPr/>
              <a:t>96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smtClean="0"/>
              <a:t>Water: Algorithm Scalability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5029200"/>
            <a:ext cx="7696200" cy="1096963"/>
          </a:xfrm>
        </p:spPr>
        <p:txBody>
          <a:bodyPr/>
          <a:lstStyle/>
          <a:p>
            <a:r>
              <a:rPr lang="en-US" altLang="en-US" smtClean="0"/>
              <a:t>CELF is an order of magnitude faster than hill-climbing</a:t>
            </a:r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4427538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0240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59D230EF-7C26-4409-9A9E-6A568946A586}" type="slidenum">
              <a:rPr lang="en-US" altLang="en-US"/>
              <a:pPr/>
              <a:t>97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Conclusion and Connections </a:t>
            </a:r>
          </a:p>
        </p:txBody>
      </p:sp>
      <p:sp>
        <p:nvSpPr>
          <p:cNvPr id="10342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C00000"/>
                </a:solidFill>
              </a:rPr>
              <a:t>Diffusion of Topics</a:t>
            </a:r>
            <a:endParaRPr lang="en-US" altLang="en-US" smtClean="0"/>
          </a:p>
          <a:p>
            <a:pPr lvl="1"/>
            <a:r>
              <a:rPr lang="en-US" altLang="en-US" smtClean="0"/>
              <a:t>How news cascade through on-line networks</a:t>
            </a:r>
          </a:p>
          <a:p>
            <a:pPr lvl="1"/>
            <a:r>
              <a:rPr lang="en-US" altLang="en-US" smtClean="0"/>
              <a:t>Do we need new notions of rank?</a:t>
            </a:r>
          </a:p>
          <a:p>
            <a:r>
              <a:rPr lang="en-US" altLang="en-US" smtClean="0">
                <a:solidFill>
                  <a:srgbClr val="C00000"/>
                </a:solidFill>
              </a:rPr>
              <a:t>Incentives and Diffusion</a:t>
            </a:r>
          </a:p>
          <a:p>
            <a:pPr lvl="1"/>
            <a:r>
              <a:rPr lang="en-US" altLang="en-US" smtClean="0"/>
              <a:t>Using diffusion in the design of on-line systems</a:t>
            </a:r>
          </a:p>
          <a:p>
            <a:pPr lvl="1"/>
            <a:r>
              <a:rPr lang="en-US" altLang="en-US" smtClean="0"/>
              <a:t>Connections to game theory</a:t>
            </a:r>
          </a:p>
          <a:p>
            <a:r>
              <a:rPr lang="en-US" altLang="en-US" smtClean="0">
                <a:solidFill>
                  <a:srgbClr val="C00000"/>
                </a:solidFill>
              </a:rPr>
              <a:t>When will one product overtake the other?</a:t>
            </a:r>
          </a:p>
        </p:txBody>
      </p:sp>
      <p:sp>
        <p:nvSpPr>
          <p:cNvPr id="103428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0342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AFAF84B6-DC70-477B-9FA6-A48F5CFE2D48}" type="slidenum">
              <a:rPr lang="en-US" altLang="en-US"/>
              <a:pPr/>
              <a:t>98</a:t>
            </a:fld>
            <a:endParaRPr lang="en-US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Further Connections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1600200"/>
            <a:ext cx="8763000" cy="5029200"/>
          </a:xfrm>
        </p:spPr>
        <p:txBody>
          <a:bodyPr rtlCol="0">
            <a:normAutofit fontScale="92500" lnSpcReduction="20000"/>
          </a:bodyPr>
          <a:lstStyle/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Diffusion of topics</a:t>
            </a:r>
            <a:r>
              <a:rPr lang="en-US" dirty="0" smtClean="0"/>
              <a:t> [</a:t>
            </a:r>
            <a:r>
              <a:rPr lang="en-US" dirty="0" err="1" smtClean="0"/>
              <a:t>Gruhl</a:t>
            </a:r>
            <a:r>
              <a:rPr lang="en-US" dirty="0" smtClean="0"/>
              <a:t> et al ‘04, Adar et al ‘04]: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News stories cascade through networks of bloggers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How do we track stories and rank news sources?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Recommendation incentive networks 	        </a:t>
            </a:r>
            <a:r>
              <a:rPr lang="en-US" dirty="0" smtClean="0"/>
              <a:t>[Leskovec-Adamic-</a:t>
            </a:r>
            <a:r>
              <a:rPr lang="en-US" dirty="0" err="1" smtClean="0"/>
              <a:t>Huberman</a:t>
            </a:r>
            <a:r>
              <a:rPr lang="en-US" dirty="0" smtClean="0"/>
              <a:t> ‘07]: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How much reward is needed to make the product “work-of-mouth” success?</a:t>
            </a:r>
          </a:p>
          <a:p>
            <a:pPr fontAlgn="auto">
              <a:spcAft>
                <a:spcPts val="0"/>
              </a:spcAft>
              <a:buClr>
                <a:schemeClr val="accent6"/>
              </a:buClr>
              <a:defRPr/>
            </a:pPr>
            <a:r>
              <a:rPr lang="en-US" dirty="0" smtClean="0">
                <a:solidFill>
                  <a:srgbClr val="C00000"/>
                </a:solidFill>
              </a:rPr>
              <a:t>Query incentive networks </a:t>
            </a:r>
            <a:r>
              <a:rPr lang="en-US" dirty="0" smtClean="0"/>
              <a:t>[Kleinberg-</a:t>
            </a:r>
            <a:r>
              <a:rPr lang="en-US" dirty="0" err="1" smtClean="0"/>
              <a:t>Raghavan</a:t>
            </a:r>
            <a:r>
              <a:rPr lang="en-US" dirty="0" smtClean="0"/>
              <a:t> ‘05]: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Pose a request to neighbors; offer reward for answer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Neighbors can pass on request by offering (smaller) reward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How much reward is needed to produce an answer?</a:t>
            </a:r>
            <a:endParaRPr lang="en-US" dirty="0"/>
          </a:p>
        </p:txBody>
      </p:sp>
      <p:sp>
        <p:nvSpPr>
          <p:cNvPr id="104452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/>
              <a:t>Leskovec&amp;Faloutsos, WWW 2008</a:t>
            </a:r>
          </a:p>
        </p:txBody>
      </p:sp>
      <p:sp>
        <p:nvSpPr>
          <p:cNvPr id="104453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/>
              <a:t>Part 2-</a:t>
            </a:r>
            <a:fld id="{82642FEE-7F60-42EA-AEFF-5C2E755EFA8C}" type="slidenum">
              <a:rPr lang="en-US" altLang="en-US"/>
              <a:pPr/>
              <a:t>99</a:t>
            </a:fld>
            <a:endParaRPr lang="en-US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.9|10.6|1.4|0.9|0.4|2.3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6|5.1|1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.3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|3.7|0.4|4.6|2.2|0.6|9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2.9|10.6|1.4|0.9|0.4|2.3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3.3|9.1|2.4|1.4|1.5|1.3|0.7|1.6|2.3|1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5|0.5|3.3|1.6|1.2|0.2|0.7|2.1|2.9|11|2.7|6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6.1|4.9|4|6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6|3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0.3|0.6|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3553</TotalTime>
  <Words>5403</Words>
  <Application>Microsoft Office PowerPoint</Application>
  <PresentationFormat>On-screen Show (4:3)</PresentationFormat>
  <Paragraphs>1384</Paragraphs>
  <Slides>103</Slides>
  <Notes>28</Notes>
  <HiddenSlides>4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103</vt:i4>
      </vt:variant>
    </vt:vector>
  </HeadingPairs>
  <TitlesOfParts>
    <vt:vector size="117" baseType="lpstr">
      <vt:lpstr>Calibri</vt:lpstr>
      <vt:lpstr>Arial</vt:lpstr>
      <vt:lpstr>Wingdings</vt:lpstr>
      <vt:lpstr>Times New Roman</vt:lpstr>
      <vt:lpstr>Symbol</vt:lpstr>
      <vt:lpstr>Wingdings 3</vt:lpstr>
      <vt:lpstr>Helvetica</vt:lpstr>
      <vt:lpstr>Lucida Sans Unicode</vt:lpstr>
      <vt:lpstr>StarSymbol</vt:lpstr>
      <vt:lpstr>Courier New</vt:lpstr>
      <vt:lpstr>Office Theme</vt:lpstr>
      <vt:lpstr>Chart</vt:lpstr>
      <vt:lpstr>Equation</vt:lpstr>
      <vt:lpstr>Image</vt:lpstr>
      <vt:lpstr>Tools for large graph mining  WWW 2008 tutorial Part 2: Diffusion and cascading behavior</vt:lpstr>
      <vt:lpstr>Tutorial outline</vt:lpstr>
      <vt:lpstr>Part 2: Outline</vt:lpstr>
      <vt:lpstr>Structure vs. Process</vt:lpstr>
      <vt:lpstr>Diffusion in Social Networks</vt:lpstr>
      <vt:lpstr>Diffusion in Social Networks</vt:lpstr>
      <vt:lpstr>Empirical Studies of Diffusion (1)</vt:lpstr>
      <vt:lpstr>Empirical Studies of Diffusion (2)</vt:lpstr>
      <vt:lpstr>Diffusion Curves (1)</vt:lpstr>
      <vt:lpstr>Diffusion Curves (2)</vt:lpstr>
      <vt:lpstr>Part 1: Mathematical Models</vt:lpstr>
      <vt:lpstr>A) Models of Virus Propagation</vt:lpstr>
      <vt:lpstr>The Model</vt:lpstr>
      <vt:lpstr>Question: Epidemic Threshold t</vt:lpstr>
      <vt:lpstr>Epidemic Threshold t</vt:lpstr>
      <vt:lpstr>Epidemic Threshold</vt:lpstr>
      <vt:lpstr>Experiments (AS graph)</vt:lpstr>
      <vt:lpstr>Extensions: Information Survival</vt:lpstr>
      <vt:lpstr>Information Survival: The Model</vt:lpstr>
      <vt:lpstr>Information Survival Threshold</vt:lpstr>
      <vt:lpstr>Information Survival Threshold</vt:lpstr>
      <vt:lpstr>B) Models of Diffusion in Networks</vt:lpstr>
      <vt:lpstr>Threshold Model [Granovetter ‘78]</vt:lpstr>
      <vt:lpstr>Independent Contagion Model</vt:lpstr>
      <vt:lpstr>General Contagion Model</vt:lpstr>
      <vt:lpstr>Most Influential Subset of Nodes</vt:lpstr>
      <vt:lpstr>An Approximation Result</vt:lpstr>
      <vt:lpstr>An Approximation Result</vt:lpstr>
      <vt:lpstr>Analysis: Independent Contagion</vt:lpstr>
      <vt:lpstr>Analysis: Alternative View</vt:lpstr>
      <vt:lpstr>Analysis: Alternative View</vt:lpstr>
      <vt:lpstr>Part 2: Empirical Analysis</vt:lpstr>
      <vt:lpstr>Diffusion in Blogs</vt:lpstr>
      <vt:lpstr>Diffusion in Viral Marketing</vt:lpstr>
      <vt:lpstr>Diffusion of Community Membership</vt:lpstr>
      <vt:lpstr>How do diffusion curves look like?</vt:lpstr>
      <vt:lpstr>How do diffusion curves look like?</vt:lpstr>
      <vt:lpstr>How do diffusion curves look like?</vt:lpstr>
      <vt:lpstr>What are we really measuring?</vt:lpstr>
      <vt:lpstr>More subtle features: Communities</vt:lpstr>
      <vt:lpstr>Connectedness of Friends</vt:lpstr>
      <vt:lpstr>Connectedness of Friends</vt:lpstr>
      <vt:lpstr>A Puzzle</vt:lpstr>
      <vt:lpstr>More subtle features: Viral marketing</vt:lpstr>
      <vt:lpstr>More subtle features: Viral marketing</vt:lpstr>
      <vt:lpstr>More subtle features: Viral marketing</vt:lpstr>
      <vt:lpstr>Cascading of Recommendations</vt:lpstr>
      <vt:lpstr>Viral Marketing: More subtleties</vt:lpstr>
      <vt:lpstr>Predicting recommendation success</vt:lpstr>
      <vt:lpstr>Viral Marketing: Why?</vt:lpstr>
      <vt:lpstr>How do people get recommendations?</vt:lpstr>
      <vt:lpstr>Is there still room for Viral Marketing?</vt:lpstr>
      <vt:lpstr>Viral Marketing: Not spreading virally</vt:lpstr>
      <vt:lpstr>Viral Marketing: Consequences</vt:lpstr>
      <vt:lpstr>How Do Cascades Look Like?</vt:lpstr>
      <vt:lpstr>Cascades as Graphs</vt:lpstr>
      <vt:lpstr>Viral Marketing: Frequent Cascades</vt:lpstr>
      <vt:lpstr>Viral Marketing Cascades</vt:lpstr>
      <vt:lpstr>Information Cascades in Blogs</vt:lpstr>
      <vt:lpstr>Cascades: Shape and Frequency</vt:lpstr>
      <vt:lpstr>Cascade Size: Viral Marketing – Books</vt:lpstr>
      <vt:lpstr>Cascade Size: Viral Marketing – DVDs</vt:lpstr>
      <vt:lpstr>Cascade Size: Blogs</vt:lpstr>
      <vt:lpstr>Cascade Size: Consequences</vt:lpstr>
      <vt:lpstr>Towards a Better Cascade Model</vt:lpstr>
      <vt:lpstr>Cascade Model: Results</vt:lpstr>
      <vt:lpstr>Part 3: Detecting Cascades, Outbreaks</vt:lpstr>
      <vt:lpstr>Scenario 1: Water Network</vt:lpstr>
      <vt:lpstr>Scenario 2: Cascades in Blogs</vt:lpstr>
      <vt:lpstr>Cascade Detection: General Problem</vt:lpstr>
      <vt:lpstr>Two Parts to the Problem</vt:lpstr>
      <vt:lpstr>Problem Setting</vt:lpstr>
      <vt:lpstr>Structure of the Problem</vt:lpstr>
      <vt:lpstr>Reward Functions: Submodularity</vt:lpstr>
      <vt:lpstr>Reward Functions are Submodular</vt:lpstr>
      <vt:lpstr>Background: Submodular functions</vt:lpstr>
      <vt:lpstr>Towards a New Algorithm</vt:lpstr>
      <vt:lpstr>More Problems with Benefit-Cost</vt:lpstr>
      <vt:lpstr>Solution: CELF Algorithm</vt:lpstr>
      <vt:lpstr>Tighter Algorithmic Bound</vt:lpstr>
      <vt:lpstr>Scaling up CELF algorithm</vt:lpstr>
      <vt:lpstr>Scaling up CELF</vt:lpstr>
      <vt:lpstr>Scaling up CELF</vt:lpstr>
      <vt:lpstr>Scaling up CELF</vt:lpstr>
      <vt:lpstr>Experiments: 2 Case Studies</vt:lpstr>
      <vt:lpstr>Case study 1: Cascades in Blogs</vt:lpstr>
      <vt:lpstr>Q1: Blogs: Solution Quality</vt:lpstr>
      <vt:lpstr>Q2: Blogs: Cost of a Blog</vt:lpstr>
      <vt:lpstr>Q2: Blogs: Cost of a Blog</vt:lpstr>
      <vt:lpstr>Q4: Blogs: Heuristic Selection</vt:lpstr>
      <vt:lpstr>Blogs: Generalization to Future</vt:lpstr>
      <vt:lpstr>Q5: Blogs: Scalability</vt:lpstr>
      <vt:lpstr>Case study 2: Water Network</vt:lpstr>
      <vt:lpstr>Water: Solution Quality</vt:lpstr>
      <vt:lpstr>Water: Heuristic Placement</vt:lpstr>
      <vt:lpstr>Water: Placement Visualization</vt:lpstr>
      <vt:lpstr>Water: Algorithm Scalability</vt:lpstr>
      <vt:lpstr>Conclusion and Connections </vt:lpstr>
      <vt:lpstr>Further Connections</vt:lpstr>
      <vt:lpstr>Topic Diffusion</vt:lpstr>
      <vt:lpstr>Reflections</vt:lpstr>
      <vt:lpstr>References</vt:lpstr>
      <vt:lpstr>Coming up next…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and Cascading Behavior in Networks</dc:title>
  <dc:creator>jure</dc:creator>
  <cp:lastModifiedBy>Christian Trefftz</cp:lastModifiedBy>
  <cp:revision>54</cp:revision>
  <dcterms:created xsi:type="dcterms:W3CDTF">2007-09-08T08:48:39Z</dcterms:created>
  <dcterms:modified xsi:type="dcterms:W3CDTF">2018-11-09T02:58:39Z</dcterms:modified>
</cp:coreProperties>
</file>